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76" r:id="rId2"/>
    <p:sldId id="292" r:id="rId3"/>
    <p:sldId id="306" r:id="rId4"/>
    <p:sldId id="293" r:id="rId5"/>
    <p:sldId id="294" r:id="rId6"/>
    <p:sldId id="304" r:id="rId7"/>
    <p:sldId id="296" r:id="rId8"/>
    <p:sldId id="299" r:id="rId9"/>
    <p:sldId id="318" r:id="rId10"/>
    <p:sldId id="301" r:id="rId11"/>
    <p:sldId id="302" r:id="rId12"/>
    <p:sldId id="308" r:id="rId13"/>
    <p:sldId id="307" r:id="rId14"/>
    <p:sldId id="320" r:id="rId15"/>
    <p:sldId id="322" r:id="rId16"/>
    <p:sldId id="323" r:id="rId17"/>
    <p:sldId id="324" r:id="rId18"/>
    <p:sldId id="327" r:id="rId19"/>
  </p:sldIdLst>
  <p:sldSz cx="9144000" cy="6858000" type="screen4x3"/>
  <p:notesSz cx="6858000" cy="9144000"/>
  <p:defaultTextStyle>
    <a:defPPr>
      <a:defRPr lang="es-ES"/>
    </a:defPPr>
    <a:lvl1pPr algn="l" defTabSz="457200" rtl="0" fontAlgn="base">
      <a:spcBef>
        <a:spcPct val="0"/>
      </a:spcBef>
      <a:spcAft>
        <a:spcPct val="0"/>
      </a:spcAft>
      <a:defRPr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Calibri" pitchFamily="34" charset="0"/>
        <a:ea typeface="ＭＳ Ｐゴシック" charset="-128"/>
        <a:cs typeface="+mn-cs"/>
      </a:defRPr>
    </a:lvl5pPr>
    <a:lvl6pPr marL="2286000" algn="l" defTabSz="914400" rtl="0" eaLnBrk="1" latinLnBrk="0" hangingPunct="1">
      <a:defRPr kern="1200">
        <a:solidFill>
          <a:schemeClr val="tx1"/>
        </a:solidFill>
        <a:latin typeface="Calibri" pitchFamily="34" charset="0"/>
        <a:ea typeface="ＭＳ Ｐゴシック" charset="-128"/>
        <a:cs typeface="+mn-cs"/>
      </a:defRPr>
    </a:lvl6pPr>
    <a:lvl7pPr marL="2743200" algn="l" defTabSz="914400" rtl="0" eaLnBrk="1" latinLnBrk="0" hangingPunct="1">
      <a:defRPr kern="1200">
        <a:solidFill>
          <a:schemeClr val="tx1"/>
        </a:solidFill>
        <a:latin typeface="Calibri" pitchFamily="34" charset="0"/>
        <a:ea typeface="ＭＳ Ｐゴシック" charset="-128"/>
        <a:cs typeface="+mn-cs"/>
      </a:defRPr>
    </a:lvl7pPr>
    <a:lvl8pPr marL="3200400" algn="l" defTabSz="914400" rtl="0" eaLnBrk="1" latinLnBrk="0" hangingPunct="1">
      <a:defRPr kern="1200">
        <a:solidFill>
          <a:schemeClr val="tx1"/>
        </a:solidFill>
        <a:latin typeface="Calibri" pitchFamily="34" charset="0"/>
        <a:ea typeface="ＭＳ Ｐゴシック" charset="-128"/>
        <a:cs typeface="+mn-cs"/>
      </a:defRPr>
    </a:lvl8pPr>
    <a:lvl9pPr marL="3657600" algn="l" defTabSz="914400" rtl="0" eaLnBrk="1" latinLnBrk="0" hangingPunct="1">
      <a:defRPr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FF"/>
    <a:srgbClr val="190894"/>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15621" autoAdjust="0"/>
    <p:restoredTop sz="94676" autoAdjust="0"/>
  </p:normalViewPr>
  <p:slideViewPr>
    <p:cSldViewPr snapToGrid="0" snapToObjects="1">
      <p:cViewPr>
        <p:scale>
          <a:sx n="76" d="100"/>
          <a:sy n="76" d="100"/>
        </p:scale>
        <p:origin x="-1446" y="-810"/>
      </p:cViewPr>
      <p:guideLst>
        <p:guide orient="horz" pos="2160"/>
        <p:guide pos="2880"/>
      </p:guideLst>
    </p:cSldViewPr>
  </p:slideViewPr>
  <p:outlineViewPr>
    <p:cViewPr>
      <p:scale>
        <a:sx n="33" d="100"/>
        <a:sy n="33" d="100"/>
      </p:scale>
      <p:origin x="0" y="27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charset="0"/>
                <a:cs typeface="ＭＳ Ｐゴシック" charset="-128"/>
              </a:defRPr>
            </a:lvl1pPr>
          </a:lstStyle>
          <a:p>
            <a:pPr>
              <a:defRPr/>
            </a:pPr>
            <a:endParaRPr lang="es-ES_tradnl"/>
          </a:p>
        </p:txBody>
      </p:sp>
      <p:sp>
        <p:nvSpPr>
          <p:cNvPr id="3" name="Marcador de fech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C5754E14-B8DD-4EDA-8B8F-B9AA8FDE6D0C}" type="datetime1">
              <a:rPr lang="es-ES_tradnl"/>
              <a:pPr>
                <a:defRPr/>
              </a:pPr>
              <a:t>15/08/2013</a:t>
            </a:fld>
            <a:endParaRPr lang="es-ES_tradnl"/>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_tradnl" noProof="0" smtClean="0"/>
          </a:p>
        </p:txBody>
      </p:sp>
      <p:sp>
        <p:nvSpPr>
          <p:cNvPr id="5" name="Marcador de nota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charset="0"/>
                <a:cs typeface="ＭＳ Ｐゴシック" charset="-128"/>
              </a:defRPr>
            </a:lvl1pPr>
          </a:lstStyle>
          <a:p>
            <a:pPr>
              <a:defRPr/>
            </a:pPr>
            <a:endParaRPr lang="es-ES_tradnl"/>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2F8CA6E1-E59A-4E64-B984-BC2E06482034}"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459" name="2 Marcador de notas"/>
          <p:cNvSpPr>
            <a:spLocks noGrp="1"/>
          </p:cNvSpPr>
          <p:nvPr>
            <p:ph type="body" idx="1"/>
          </p:nvPr>
        </p:nvSpPr>
        <p:spPr bwMode="auto">
          <a:noFill/>
        </p:spPr>
        <p:txBody>
          <a:bodyPr/>
          <a:lstStyle/>
          <a:p>
            <a:endParaRPr lang="es-AR" altLang="es-AR" smtClean="0"/>
          </a:p>
        </p:txBody>
      </p:sp>
      <p:sp>
        <p:nvSpPr>
          <p:cNvPr id="19460" name="3 Marcador de número de diapositiva"/>
          <p:cNvSpPr>
            <a:spLocks noGrp="1"/>
          </p:cNvSpPr>
          <p:nvPr>
            <p:ph type="sldNum" sz="quarter" idx="5"/>
          </p:nvPr>
        </p:nvSpPr>
        <p:spPr bwMode="auto">
          <a:noFill/>
          <a:ln>
            <a:miter lim="800000"/>
            <a:headEnd/>
            <a:tailEnd/>
          </a:ln>
        </p:spPr>
        <p:txBody>
          <a:bodyPr/>
          <a:lstStyle/>
          <a:p>
            <a:fld id="{436AC261-DA1C-4A78-A7AF-A42EEF792CCF}" type="slidenum">
              <a:rPr lang="es-ES_tradnl" altLang="es-AR" smtClean="0">
                <a:latin typeface="Calibri" pitchFamily="34" charset="0"/>
              </a:rPr>
              <a:pPr/>
              <a:t>10</a:t>
            </a:fld>
            <a:endParaRPr lang="es-ES_tradnl" altLang="es-AR"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fld id="{FCEBCC1F-9384-4C38-A8E7-147632256200}" type="datetime1">
              <a:rPr lang="es-ES"/>
              <a:pPr>
                <a:defRPr/>
              </a:pPr>
              <a:t>15/08/2013</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81274761-6FC6-41F0-B7AF-C145CC05E843}" type="slidenum">
              <a:rPr lang="es-ES"/>
              <a:pPr>
                <a:defRPr/>
              </a:pPr>
              <a:t>‹Nº›</a:t>
            </a:fld>
            <a:endParaRPr lang="es-ES"/>
          </a:p>
        </p:txBody>
      </p:sp>
    </p:spTree>
  </p:cSld>
  <p:clrMapOvr>
    <a:masterClrMapping/>
  </p:clrMapOvr>
  <p:transition spd="med" advTm="3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B382B8CF-59E8-4B1B-AB3C-70D8F6E66B02}" type="datetime1">
              <a:rPr lang="es-ES"/>
              <a:pPr>
                <a:defRPr/>
              </a:pPr>
              <a:t>15/08/2013</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53719D32-2C9B-4C51-8365-821C1A8B0BFC}" type="slidenum">
              <a:rPr lang="es-ES"/>
              <a:pPr>
                <a:defRPr/>
              </a:pPr>
              <a:t>‹Nº›</a:t>
            </a:fld>
            <a:endParaRPr lang="es-ES"/>
          </a:p>
        </p:txBody>
      </p:sp>
    </p:spTree>
  </p:cSld>
  <p:clrMapOvr>
    <a:masterClrMapping/>
  </p:clrMapOvr>
  <p:transition spd="med" advTm="3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F08FDCE4-121C-4E36-A6DF-A070BE3D3FA7}" type="datetime1">
              <a:rPr lang="es-ES"/>
              <a:pPr>
                <a:defRPr/>
              </a:pPr>
              <a:t>15/08/2013</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783FFEEC-360C-47CC-8337-819229591604}" type="slidenum">
              <a:rPr lang="es-ES"/>
              <a:pPr>
                <a:defRPr/>
              </a:pPr>
              <a:t>‹Nº›</a:t>
            </a:fld>
            <a:endParaRPr lang="es-ES"/>
          </a:p>
        </p:txBody>
      </p:sp>
    </p:spTree>
  </p:cSld>
  <p:clrMapOvr>
    <a:masterClrMapping/>
  </p:clrMapOvr>
  <p:transition spd="med" advTm="3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5FE3A227-F713-4CA7-A581-D83741B6E8BD}" type="datetime1">
              <a:rPr lang="es-ES"/>
              <a:pPr>
                <a:defRPr/>
              </a:pPr>
              <a:t>15/08/2013</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75C68EE2-25CC-493C-B17E-FA9F0069821B}" type="slidenum">
              <a:rPr lang="es-ES"/>
              <a:pPr>
                <a:defRPr/>
              </a:pPr>
              <a:t>‹Nº›</a:t>
            </a:fld>
            <a:endParaRPr lang="es-ES"/>
          </a:p>
        </p:txBody>
      </p:sp>
    </p:spTree>
  </p:cSld>
  <p:clrMapOvr>
    <a:masterClrMapping/>
  </p:clrMapOvr>
  <p:transition spd="med" advTm="3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43CAC008-ED66-4863-99FD-8CD34A42363D}" type="datetime1">
              <a:rPr lang="es-ES"/>
              <a:pPr>
                <a:defRPr/>
              </a:pPr>
              <a:t>15/08/2013</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87467ECA-087F-4EF8-B407-848E7AEB333B}" type="slidenum">
              <a:rPr lang="es-ES"/>
              <a:pPr>
                <a:defRPr/>
              </a:pPr>
              <a:t>‹Nº›</a:t>
            </a:fld>
            <a:endParaRPr lang="es-ES"/>
          </a:p>
        </p:txBody>
      </p:sp>
    </p:spTree>
  </p:cSld>
  <p:clrMapOvr>
    <a:masterClrMapping/>
  </p:clrMapOvr>
  <p:transition spd="med" advTm="3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3"/>
          <p:cNvSpPr>
            <a:spLocks noGrp="1"/>
          </p:cNvSpPr>
          <p:nvPr>
            <p:ph type="dt" sz="half" idx="10"/>
          </p:nvPr>
        </p:nvSpPr>
        <p:spPr/>
        <p:txBody>
          <a:bodyPr/>
          <a:lstStyle>
            <a:lvl1pPr>
              <a:defRPr/>
            </a:lvl1pPr>
          </a:lstStyle>
          <a:p>
            <a:pPr>
              <a:defRPr/>
            </a:pPr>
            <a:fld id="{72CA9DC7-59F5-4092-A754-542BD6434CC8}" type="datetime1">
              <a:rPr lang="es-ES"/>
              <a:pPr>
                <a:defRPr/>
              </a:pPr>
              <a:t>15/08/2013</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F80A5588-72F5-4C78-BC07-2FECF572D1BC}" type="slidenum">
              <a:rPr lang="es-ES"/>
              <a:pPr>
                <a:defRPr/>
              </a:pPr>
              <a:t>‹Nº›</a:t>
            </a:fld>
            <a:endParaRPr lang="es-ES"/>
          </a:p>
        </p:txBody>
      </p:sp>
    </p:spTree>
  </p:cSld>
  <p:clrMapOvr>
    <a:masterClrMapping/>
  </p:clrMapOvr>
  <p:transition spd="med" advTm="3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3"/>
          <p:cNvSpPr>
            <a:spLocks noGrp="1"/>
          </p:cNvSpPr>
          <p:nvPr>
            <p:ph type="dt" sz="half" idx="10"/>
          </p:nvPr>
        </p:nvSpPr>
        <p:spPr/>
        <p:txBody>
          <a:bodyPr/>
          <a:lstStyle>
            <a:lvl1pPr>
              <a:defRPr/>
            </a:lvl1pPr>
          </a:lstStyle>
          <a:p>
            <a:pPr>
              <a:defRPr/>
            </a:pPr>
            <a:fld id="{99B435E1-6ADF-49B1-AF5F-F35056B0BF29}" type="datetime1">
              <a:rPr lang="es-ES"/>
              <a:pPr>
                <a:defRPr/>
              </a:pPr>
              <a:t>15/08/2013</a:t>
            </a:fld>
            <a:endParaRPr lang="es-ES"/>
          </a:p>
        </p:txBody>
      </p:sp>
      <p:sp>
        <p:nvSpPr>
          <p:cNvPr id="8" name="Marcador de pie de página 4"/>
          <p:cNvSpPr>
            <a:spLocks noGrp="1"/>
          </p:cNvSpPr>
          <p:nvPr>
            <p:ph type="ftr" sz="quarter" idx="11"/>
          </p:nvPr>
        </p:nvSpPr>
        <p:spPr/>
        <p:txBody>
          <a:bodyPr/>
          <a:lstStyle>
            <a:lvl1pPr>
              <a:defRPr/>
            </a:lvl1pPr>
          </a:lstStyle>
          <a:p>
            <a:pPr>
              <a:defRPr/>
            </a:pPr>
            <a:endParaRPr lang="es-ES"/>
          </a:p>
        </p:txBody>
      </p:sp>
      <p:sp>
        <p:nvSpPr>
          <p:cNvPr id="9" name="Marcador de número de diapositiva 5"/>
          <p:cNvSpPr>
            <a:spLocks noGrp="1"/>
          </p:cNvSpPr>
          <p:nvPr>
            <p:ph type="sldNum" sz="quarter" idx="12"/>
          </p:nvPr>
        </p:nvSpPr>
        <p:spPr/>
        <p:txBody>
          <a:bodyPr/>
          <a:lstStyle>
            <a:lvl1pPr>
              <a:defRPr/>
            </a:lvl1pPr>
          </a:lstStyle>
          <a:p>
            <a:pPr>
              <a:defRPr/>
            </a:pPr>
            <a:fld id="{F49DF56B-3564-4081-88A5-28E9D0BB9CD2}" type="slidenum">
              <a:rPr lang="es-ES"/>
              <a:pPr>
                <a:defRPr/>
              </a:pPr>
              <a:t>‹Nº›</a:t>
            </a:fld>
            <a:endParaRPr lang="es-ES"/>
          </a:p>
        </p:txBody>
      </p:sp>
    </p:spTree>
  </p:cSld>
  <p:clrMapOvr>
    <a:masterClrMapping/>
  </p:clrMapOvr>
  <p:transition spd="med" advTm="3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fld id="{296A1925-A2DA-4C69-863B-45A208898496}" type="datetime1">
              <a:rPr lang="es-ES"/>
              <a:pPr>
                <a:defRPr/>
              </a:pPr>
              <a:t>15/08/2013</a:t>
            </a:fld>
            <a:endParaRPr lang="es-ES"/>
          </a:p>
        </p:txBody>
      </p:sp>
      <p:sp>
        <p:nvSpPr>
          <p:cNvPr id="4" name="Marcador de pie de página 4"/>
          <p:cNvSpPr>
            <a:spLocks noGrp="1"/>
          </p:cNvSpPr>
          <p:nvPr>
            <p:ph type="ftr" sz="quarter" idx="11"/>
          </p:nvPr>
        </p:nvSpPr>
        <p:spPr/>
        <p:txBody>
          <a:bodyPr/>
          <a:lstStyle>
            <a:lvl1pPr>
              <a:defRPr/>
            </a:lvl1pPr>
          </a:lstStyle>
          <a:p>
            <a:pPr>
              <a:defRPr/>
            </a:pPr>
            <a:endParaRPr lang="es-ES"/>
          </a:p>
        </p:txBody>
      </p:sp>
      <p:sp>
        <p:nvSpPr>
          <p:cNvPr id="5" name="Marcador de número de diapositiva 5"/>
          <p:cNvSpPr>
            <a:spLocks noGrp="1"/>
          </p:cNvSpPr>
          <p:nvPr>
            <p:ph type="sldNum" sz="quarter" idx="12"/>
          </p:nvPr>
        </p:nvSpPr>
        <p:spPr/>
        <p:txBody>
          <a:bodyPr/>
          <a:lstStyle>
            <a:lvl1pPr>
              <a:defRPr/>
            </a:lvl1pPr>
          </a:lstStyle>
          <a:p>
            <a:pPr>
              <a:defRPr/>
            </a:pPr>
            <a:fld id="{010F509C-9E53-46DA-8767-5396A7A7E9F1}" type="slidenum">
              <a:rPr lang="es-ES"/>
              <a:pPr>
                <a:defRPr/>
              </a:pPr>
              <a:t>‹Nº›</a:t>
            </a:fld>
            <a:endParaRPr lang="es-ES"/>
          </a:p>
        </p:txBody>
      </p:sp>
    </p:spTree>
  </p:cSld>
  <p:clrMapOvr>
    <a:masterClrMapping/>
  </p:clrMapOvr>
  <p:transition spd="med" advTm="3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5C8BA356-7336-4101-9CA2-12935757BAD3}" type="datetime1">
              <a:rPr lang="es-ES"/>
              <a:pPr>
                <a:defRPr/>
              </a:pPr>
              <a:t>15/08/2013</a:t>
            </a:fld>
            <a:endParaRPr lang="es-ES"/>
          </a:p>
        </p:txBody>
      </p:sp>
      <p:sp>
        <p:nvSpPr>
          <p:cNvPr id="3" name="Marcador de pie de página 4"/>
          <p:cNvSpPr>
            <a:spLocks noGrp="1"/>
          </p:cNvSpPr>
          <p:nvPr>
            <p:ph type="ftr" sz="quarter" idx="11"/>
          </p:nvPr>
        </p:nvSpPr>
        <p:spPr/>
        <p:txBody>
          <a:bodyPr/>
          <a:lstStyle>
            <a:lvl1pPr>
              <a:defRPr/>
            </a:lvl1pPr>
          </a:lstStyle>
          <a:p>
            <a:pPr>
              <a:defRPr/>
            </a:pPr>
            <a:endParaRPr lang="es-ES"/>
          </a:p>
        </p:txBody>
      </p:sp>
      <p:sp>
        <p:nvSpPr>
          <p:cNvPr id="4" name="Marcador de número de diapositiva 5"/>
          <p:cNvSpPr>
            <a:spLocks noGrp="1"/>
          </p:cNvSpPr>
          <p:nvPr>
            <p:ph type="sldNum" sz="quarter" idx="12"/>
          </p:nvPr>
        </p:nvSpPr>
        <p:spPr/>
        <p:txBody>
          <a:bodyPr/>
          <a:lstStyle>
            <a:lvl1pPr>
              <a:defRPr/>
            </a:lvl1pPr>
          </a:lstStyle>
          <a:p>
            <a:pPr>
              <a:defRPr/>
            </a:pPr>
            <a:fld id="{B7BD5E73-245D-44BC-B2C1-6BE8AA46BE5E}" type="slidenum">
              <a:rPr lang="es-ES"/>
              <a:pPr>
                <a:defRPr/>
              </a:pPr>
              <a:t>‹Nº›</a:t>
            </a:fld>
            <a:endParaRPr lang="es-ES"/>
          </a:p>
        </p:txBody>
      </p:sp>
    </p:spTree>
  </p:cSld>
  <p:clrMapOvr>
    <a:masterClrMapping/>
  </p:clrMapOvr>
  <p:transition spd="med" advTm="3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7E827F48-8358-4B44-A91B-C4057D3A26A7}" type="datetime1">
              <a:rPr lang="es-ES"/>
              <a:pPr>
                <a:defRPr/>
              </a:pPr>
              <a:t>15/08/2013</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B238C9E4-BA86-4532-ADF1-CACD7EBEAAC3}" type="slidenum">
              <a:rPr lang="es-ES"/>
              <a:pPr>
                <a:defRPr/>
              </a:pPr>
              <a:t>‹Nº›</a:t>
            </a:fld>
            <a:endParaRPr lang="es-ES"/>
          </a:p>
        </p:txBody>
      </p:sp>
    </p:spTree>
  </p:cSld>
  <p:clrMapOvr>
    <a:masterClrMapping/>
  </p:clrMapOvr>
  <p:transition spd="med" advTm="3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45AED0A5-091B-44E0-BA29-A5C487D5B54D}" type="datetime1">
              <a:rPr lang="es-ES"/>
              <a:pPr>
                <a:defRPr/>
              </a:pPr>
              <a:t>15/08/2013</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750B9EA7-5035-45B7-9AEE-132B24ECB54C}" type="slidenum">
              <a:rPr lang="es-ES"/>
              <a:pPr>
                <a:defRPr/>
              </a:pPr>
              <a:t>‹Nº›</a:t>
            </a:fld>
            <a:endParaRPr lang="es-ES"/>
          </a:p>
        </p:txBody>
      </p:sp>
    </p:spTree>
  </p:cSld>
  <p:clrMapOvr>
    <a:masterClrMapping/>
  </p:clrMapOvr>
  <p:transition spd="med" advTm="3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altLang="es-AR" smtClean="0"/>
              <a:t>Clic para editar título</a:t>
            </a:r>
            <a:endParaRPr lang="es-ES" altLang="es-AR" smtClean="0"/>
          </a:p>
        </p:txBody>
      </p:sp>
      <p:sp>
        <p:nvSpPr>
          <p:cNvPr id="1027" name="Marcador de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altLang="es-AR" smtClean="0"/>
              <a:t>Haga clic para modificar el estilo de texto del patrón</a:t>
            </a:r>
          </a:p>
          <a:p>
            <a:pPr lvl="1"/>
            <a:r>
              <a:rPr lang="es-ES_tradnl" altLang="es-AR" smtClean="0"/>
              <a:t>Segundo nivel</a:t>
            </a:r>
          </a:p>
          <a:p>
            <a:pPr lvl="2"/>
            <a:r>
              <a:rPr lang="es-ES_tradnl" altLang="es-AR" smtClean="0"/>
              <a:t>Tercer nivel</a:t>
            </a:r>
          </a:p>
          <a:p>
            <a:pPr lvl="3"/>
            <a:r>
              <a:rPr lang="es-ES_tradnl" altLang="es-AR" smtClean="0"/>
              <a:t>Cuarto nivel</a:t>
            </a:r>
          </a:p>
          <a:p>
            <a:pPr lvl="4"/>
            <a:r>
              <a:rPr lang="es-ES_tradnl" altLang="es-AR" smtClean="0"/>
              <a:t>Quinto nivel</a:t>
            </a:r>
            <a:endParaRPr lang="es-ES" altLang="es-AR" smtClean="0"/>
          </a:p>
        </p:txBody>
      </p:sp>
      <p:sp>
        <p:nvSpPr>
          <p:cNvPr id="4" name="Marcador de fech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728F4094-98C3-4913-8390-EF222202C921}" type="datetime1">
              <a:rPr lang="es-ES"/>
              <a:pPr>
                <a:defRPr/>
              </a:pPr>
              <a:t>15/08/2013</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cs typeface="+mn-cs"/>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AA54864D-38B1-43EC-968C-1619D31FB02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advTm="3000">
    <p:fade/>
  </p:transition>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hyperlink" Target="http://portal.educ.ar/debates/protagonistas/historia/dia-de-la-convivencia-en-la-di.php"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www.educ.ar/recursos/ver?rec_id=10346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advTm="3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a:xfrm>
            <a:off x="312738" y="0"/>
            <a:ext cx="8831262" cy="1027113"/>
          </a:xfrm>
        </p:spPr>
        <p:txBody>
          <a:bodyPr/>
          <a:lstStyle/>
          <a:p>
            <a:r>
              <a:rPr lang="es-ES" altLang="es-AR" sz="4200" u="sng" smtClean="0">
                <a:solidFill>
                  <a:srgbClr val="0000FF"/>
                </a:solidFill>
              </a:rPr>
              <a:t>Estrategias de capacitación y formación docente </a:t>
            </a:r>
          </a:p>
        </p:txBody>
      </p:sp>
      <p:pic>
        <p:nvPicPr>
          <p:cNvPr id="10243" name="Picture 4"/>
          <p:cNvPicPr>
            <a:picLocks noChangeAspect="1" noChangeArrowheads="1"/>
          </p:cNvPicPr>
          <p:nvPr/>
        </p:nvPicPr>
        <p:blipFill>
          <a:blip r:embed="rId3"/>
          <a:srcRect/>
          <a:stretch>
            <a:fillRect/>
          </a:stretch>
        </p:blipFill>
        <p:spPr bwMode="auto">
          <a:xfrm>
            <a:off x="0" y="6327775"/>
            <a:ext cx="9144000" cy="530225"/>
          </a:xfrm>
          <a:prstGeom prst="rect">
            <a:avLst/>
          </a:prstGeom>
          <a:noFill/>
          <a:ln w="9525">
            <a:noFill/>
            <a:miter lim="800000"/>
            <a:headEnd/>
            <a:tailEnd/>
          </a:ln>
        </p:spPr>
      </p:pic>
      <p:sp>
        <p:nvSpPr>
          <p:cNvPr id="2" name="1 CuadroTexto"/>
          <p:cNvSpPr txBox="1"/>
          <p:nvPr/>
        </p:nvSpPr>
        <p:spPr>
          <a:xfrm>
            <a:off x="200025" y="1130300"/>
            <a:ext cx="8567738" cy="5908675"/>
          </a:xfrm>
          <a:prstGeom prst="rect">
            <a:avLst/>
          </a:prstGeom>
          <a:noFill/>
        </p:spPr>
        <p:txBody>
          <a:bodyPr>
            <a:spAutoFit/>
          </a:bodyPr>
          <a:lstStyle/>
          <a:p>
            <a:pPr marL="285750" indent="-285750" algn="just">
              <a:buFont typeface="Arial" panose="020B0604020202020204" pitchFamily="34" charset="0"/>
              <a:buChar char="•"/>
              <a:defRPr/>
            </a:pPr>
            <a:r>
              <a:rPr lang="es-AR" sz="1900" dirty="0">
                <a:solidFill>
                  <a:srgbClr val="0000FF"/>
                </a:solidFill>
              </a:rPr>
              <a:t>Seminario inaugural: </a:t>
            </a:r>
            <a:r>
              <a:rPr lang="es-AR" sz="1900" b="1" dirty="0">
                <a:solidFill>
                  <a:srgbClr val="0000FF"/>
                </a:solidFill>
              </a:rPr>
              <a:t>La enseñanza del Holocausto/</a:t>
            </a:r>
            <a:r>
              <a:rPr lang="es-AR" sz="1900" b="1" dirty="0" err="1">
                <a:solidFill>
                  <a:srgbClr val="0000FF"/>
                </a:solidFill>
              </a:rPr>
              <a:t>Shoá</a:t>
            </a:r>
            <a:r>
              <a:rPr lang="es-AR" sz="1900" b="1" dirty="0">
                <a:solidFill>
                  <a:srgbClr val="0000FF"/>
                </a:solidFill>
              </a:rPr>
              <a:t> como acontecimiento clave del siglo XX . Aportes para una agenda educativa – agosto 2007.  </a:t>
            </a:r>
            <a:r>
              <a:rPr lang="es-AR" sz="1900" dirty="0">
                <a:solidFill>
                  <a:srgbClr val="0000FF"/>
                </a:solidFill>
              </a:rPr>
              <a:t>Con la participación activa de la mesa local de la ITF. </a:t>
            </a:r>
            <a:endParaRPr lang="es-AR" sz="1900" b="1" dirty="0">
              <a:solidFill>
                <a:srgbClr val="0000FF"/>
              </a:solidFill>
            </a:endParaRPr>
          </a:p>
          <a:p>
            <a:pPr algn="just">
              <a:defRPr/>
            </a:pPr>
            <a:endParaRPr lang="es-AR" sz="1900" b="1" dirty="0">
              <a:solidFill>
                <a:srgbClr val="0000FF"/>
              </a:solidFill>
            </a:endParaRPr>
          </a:p>
          <a:p>
            <a:pPr marL="285750" indent="-285750" algn="just">
              <a:buFont typeface="Arial" panose="020B0604020202020204" pitchFamily="34" charset="0"/>
              <a:buChar char="•"/>
              <a:defRPr/>
            </a:pPr>
            <a:r>
              <a:rPr lang="es-AR" sz="1900" b="1" dirty="0">
                <a:solidFill>
                  <a:srgbClr val="0000FF"/>
                </a:solidFill>
              </a:rPr>
              <a:t>Seminarios provinciales y nacionales: </a:t>
            </a:r>
            <a:r>
              <a:rPr lang="es-AR" sz="1900" dirty="0">
                <a:solidFill>
                  <a:srgbClr val="0000FF"/>
                </a:solidFill>
              </a:rPr>
              <a:t>desde el año 2006 en adelante se han desarrollado </a:t>
            </a:r>
            <a:r>
              <a:rPr lang="es-AR" sz="1900" b="1" dirty="0">
                <a:solidFill>
                  <a:srgbClr val="0000FF"/>
                </a:solidFill>
              </a:rPr>
              <a:t>jornadas, ciclos, encuentros y seminarios de capacitación docente</a:t>
            </a:r>
            <a:r>
              <a:rPr lang="es-AR" sz="1900" dirty="0">
                <a:solidFill>
                  <a:srgbClr val="0000FF"/>
                </a:solidFill>
              </a:rPr>
              <a:t> (virtuales y presenciales) para todo el país. Han participado más de </a:t>
            </a:r>
            <a:r>
              <a:rPr lang="es-AR" sz="1900" b="1" dirty="0">
                <a:solidFill>
                  <a:srgbClr val="0000FF"/>
                </a:solidFill>
              </a:rPr>
              <a:t>25.000 docentes</a:t>
            </a:r>
            <a:r>
              <a:rPr lang="es-AR" sz="1900" dirty="0">
                <a:solidFill>
                  <a:srgbClr val="0000FF"/>
                </a:solidFill>
              </a:rPr>
              <a:t>. </a:t>
            </a:r>
          </a:p>
          <a:p>
            <a:pPr marL="285750" indent="-285750">
              <a:buFont typeface="Arial" panose="020B0604020202020204" pitchFamily="34" charset="0"/>
              <a:buChar char="•"/>
              <a:defRPr/>
            </a:pPr>
            <a:endParaRPr lang="es-AR" dirty="0"/>
          </a:p>
          <a:p>
            <a:pPr marL="342900" indent="-342900">
              <a:buFont typeface="Arial" pitchFamily="34" charset="0"/>
              <a:buChar char="•"/>
              <a:defRPr/>
            </a:pPr>
            <a:r>
              <a:rPr lang="es-AR" sz="1900" b="1" dirty="0">
                <a:solidFill>
                  <a:srgbClr val="0000FF"/>
                </a:solidFill>
              </a:rPr>
              <a:t>Seminario Educación y  Memoria:</a:t>
            </a:r>
            <a:r>
              <a:rPr lang="es-AR" sz="1900" b="1" i="1" dirty="0">
                <a:solidFill>
                  <a:srgbClr val="0000FF"/>
                </a:solidFill>
              </a:rPr>
              <a:t> El sentido de la enseñanza de la </a:t>
            </a:r>
            <a:r>
              <a:rPr lang="es-AR" sz="1900" b="1" i="1" dirty="0" err="1">
                <a:solidFill>
                  <a:srgbClr val="0000FF"/>
                </a:solidFill>
              </a:rPr>
              <a:t>Shoá</a:t>
            </a:r>
            <a:r>
              <a:rPr lang="es-AR" sz="1900" b="1" dirty="0">
                <a:solidFill>
                  <a:srgbClr val="0000FF"/>
                </a:solidFill>
              </a:rPr>
              <a:t>.</a:t>
            </a:r>
            <a:r>
              <a:rPr lang="es-AR" sz="1900" dirty="0">
                <a:solidFill>
                  <a:srgbClr val="0000FF"/>
                </a:solidFill>
              </a:rPr>
              <a:t> Con la participación de </a:t>
            </a:r>
            <a:r>
              <a:rPr lang="es-ES" sz="1900" i="1" dirty="0" err="1">
                <a:solidFill>
                  <a:srgbClr val="0000FF"/>
                </a:solidFill>
              </a:rPr>
              <a:t>Yad</a:t>
            </a:r>
            <a:r>
              <a:rPr lang="es-ES" sz="1900" i="1" dirty="0">
                <a:solidFill>
                  <a:srgbClr val="0000FF"/>
                </a:solidFill>
              </a:rPr>
              <a:t> </a:t>
            </a:r>
            <a:r>
              <a:rPr lang="es-ES" sz="1900" i="1" dirty="0" err="1">
                <a:solidFill>
                  <a:srgbClr val="0000FF"/>
                </a:solidFill>
              </a:rPr>
              <a:t>Vashem</a:t>
            </a:r>
            <a:r>
              <a:rPr lang="es-ES" sz="1900" dirty="0">
                <a:solidFill>
                  <a:srgbClr val="0000FF"/>
                </a:solidFill>
              </a:rPr>
              <a:t>. </a:t>
            </a:r>
          </a:p>
          <a:p>
            <a:pPr marL="342900" indent="-342900">
              <a:buFont typeface="Arial" pitchFamily="34" charset="0"/>
              <a:buChar char="•"/>
              <a:defRPr/>
            </a:pPr>
            <a:endParaRPr lang="es-ES" sz="1900" dirty="0">
              <a:solidFill>
                <a:srgbClr val="0000FF"/>
              </a:solidFill>
            </a:endParaRPr>
          </a:p>
          <a:p>
            <a:pPr marL="342900" indent="-342900">
              <a:buFont typeface="Arial" pitchFamily="34" charset="0"/>
              <a:buChar char="•"/>
              <a:defRPr/>
            </a:pPr>
            <a:r>
              <a:rPr lang="es-ES" sz="1900" b="1" dirty="0">
                <a:solidFill>
                  <a:srgbClr val="0000FF"/>
                </a:solidFill>
              </a:rPr>
              <a:t> Seminario Internacional Experiencias en educación y memoria sobre el holocausto: reflexión y conmemoración. </a:t>
            </a:r>
            <a:r>
              <a:rPr lang="es-ES" sz="1900" dirty="0">
                <a:solidFill>
                  <a:srgbClr val="0000FF"/>
                </a:solidFill>
              </a:rPr>
              <a:t>Organizado con el Centro Ana Frank Argentina – octubre/noviembre 2012</a:t>
            </a:r>
          </a:p>
          <a:p>
            <a:pPr marL="342900" indent="-342900">
              <a:buFont typeface="Arial" pitchFamily="34" charset="0"/>
              <a:buChar char="•"/>
              <a:defRPr/>
            </a:pPr>
            <a:endParaRPr lang="es-AR" sz="1900" dirty="0">
              <a:solidFill>
                <a:srgbClr val="0000FF"/>
              </a:solidFill>
            </a:endParaRPr>
          </a:p>
          <a:p>
            <a:pPr marL="285750" indent="-285750" algn="just">
              <a:buFont typeface="Arial" panose="020B0604020202020204" pitchFamily="34" charset="0"/>
              <a:buChar char="•"/>
              <a:defRPr/>
            </a:pPr>
            <a:r>
              <a:rPr lang="es-ES" sz="1900" b="1" dirty="0">
                <a:solidFill>
                  <a:srgbClr val="0000FF"/>
                </a:solidFill>
              </a:rPr>
              <a:t>Consulta Regional sobre Holocausto y genocidios, UNESCO </a:t>
            </a:r>
            <a:r>
              <a:rPr lang="es-ES" sz="1900" dirty="0">
                <a:solidFill>
                  <a:srgbClr val="0000FF"/>
                </a:solidFill>
              </a:rPr>
              <a:t>– mayo 2013</a:t>
            </a:r>
          </a:p>
          <a:p>
            <a:pPr marL="285750" indent="-285750" algn="just">
              <a:buFont typeface="Arial" panose="020B0604020202020204" pitchFamily="34" charset="0"/>
              <a:buChar char="•"/>
              <a:defRPr/>
            </a:pPr>
            <a:endParaRPr lang="es-ES" sz="1900" dirty="0">
              <a:solidFill>
                <a:srgbClr val="0000FF"/>
              </a:solidFill>
            </a:endParaRPr>
          </a:p>
          <a:p>
            <a:pPr>
              <a:defRPr/>
            </a:pPr>
            <a:endParaRPr lang="es-AR" sz="1900" dirty="0">
              <a:solidFill>
                <a:srgbClr val="0000FF"/>
              </a:solidFill>
            </a:endParaRPr>
          </a:p>
          <a:p>
            <a:pPr>
              <a:defRPr/>
            </a:pPr>
            <a:endParaRPr lang="es-AR" dirty="0"/>
          </a:p>
        </p:txBody>
      </p:sp>
    </p:spTree>
  </p:cSld>
  <p:clrMapOvr>
    <a:masterClrMapping/>
  </p:clrMapOvr>
  <p:transition spd="med" advTm="3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idx="4294967295"/>
          </p:nvPr>
        </p:nvSpPr>
        <p:spPr>
          <a:xfrm>
            <a:off x="914400" y="0"/>
            <a:ext cx="8229600" cy="1143000"/>
          </a:xfrm>
        </p:spPr>
        <p:txBody>
          <a:bodyPr/>
          <a:lstStyle/>
          <a:p>
            <a:r>
              <a:rPr lang="es-ES" altLang="es-AR" sz="4000" u="sng" smtClean="0">
                <a:solidFill>
                  <a:srgbClr val="0000FF"/>
                </a:solidFill>
              </a:rPr>
              <a:t>Acompañamiento y participación en actividades de formación y difusión </a:t>
            </a:r>
          </a:p>
        </p:txBody>
      </p:sp>
      <p:pic>
        <p:nvPicPr>
          <p:cNvPr id="11267"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sp>
        <p:nvSpPr>
          <p:cNvPr id="3" name="2 CuadroTexto"/>
          <p:cNvSpPr txBox="1"/>
          <p:nvPr/>
        </p:nvSpPr>
        <p:spPr>
          <a:xfrm>
            <a:off x="200025" y="1516063"/>
            <a:ext cx="8769350" cy="5078412"/>
          </a:xfrm>
          <a:prstGeom prst="rect">
            <a:avLst/>
          </a:prstGeom>
          <a:noFill/>
        </p:spPr>
        <p:txBody>
          <a:bodyPr>
            <a:spAutoFit/>
          </a:bodyPr>
          <a:lstStyle/>
          <a:p>
            <a:pPr marL="285750" indent="-285750" algn="just">
              <a:buFont typeface="Arial" panose="020B0604020202020204" pitchFamily="34" charset="0"/>
              <a:buChar char="•"/>
              <a:defRPr/>
            </a:pPr>
            <a:r>
              <a:rPr lang="es-ES" dirty="0">
                <a:solidFill>
                  <a:srgbClr val="0000FF"/>
                </a:solidFill>
              </a:rPr>
              <a:t>Capacitación sobre Holocausto, Genocidio Armenio y Terrorismo de Estado promovido por la delegación de Córdoba de INADI, la DAIA- filial Córdoba, el Consejo Nacional Armenio de Sudamérica. (2010 – 2011 – 2012 – 2013)</a:t>
            </a:r>
          </a:p>
          <a:p>
            <a:pPr algn="just">
              <a:defRPr/>
            </a:pPr>
            <a:endParaRPr lang="es-ES" dirty="0">
              <a:solidFill>
                <a:srgbClr val="0000FF"/>
              </a:solidFill>
            </a:endParaRPr>
          </a:p>
          <a:p>
            <a:pPr marL="285750" indent="-285750" algn="just">
              <a:buFont typeface="Arial" panose="020B0604020202020204" pitchFamily="34" charset="0"/>
              <a:buChar char="•"/>
              <a:defRPr/>
            </a:pPr>
            <a:r>
              <a:rPr lang="es-ES" dirty="0">
                <a:solidFill>
                  <a:srgbClr val="0000FF"/>
                </a:solidFill>
              </a:rPr>
              <a:t>Presentación en Cátedra Abierta “Consideraciones sobre el Holocausto” organizado por Universidad Católica de Cuyo y Sociedad Israelita de Beneficencia de San Juan, agosto de 2010.</a:t>
            </a:r>
          </a:p>
          <a:p>
            <a:pPr marL="285750" indent="-285750" algn="just">
              <a:buFont typeface="Arial" panose="020B0604020202020204" pitchFamily="34" charset="0"/>
              <a:buChar char="•"/>
              <a:defRPr/>
            </a:pPr>
            <a:endParaRPr lang="es-ES" dirty="0">
              <a:solidFill>
                <a:srgbClr val="0000FF"/>
              </a:solidFill>
            </a:endParaRPr>
          </a:p>
          <a:p>
            <a:pPr marL="285750" indent="-285750" algn="just">
              <a:buFont typeface="Arial" panose="020B0604020202020204" pitchFamily="34" charset="0"/>
              <a:buChar char="•"/>
              <a:defRPr/>
            </a:pPr>
            <a:r>
              <a:rPr lang="es-ES" dirty="0">
                <a:solidFill>
                  <a:srgbClr val="0000FF"/>
                </a:solidFill>
              </a:rPr>
              <a:t>Jornada de Capacitación sobre Holocausto organizado por Centro Ana Frank de Argentina – Octubre de 2011.</a:t>
            </a:r>
          </a:p>
          <a:p>
            <a:pPr>
              <a:defRPr/>
            </a:pPr>
            <a:r>
              <a:rPr lang="es-AR" dirty="0"/>
              <a:t> </a:t>
            </a:r>
            <a:endParaRPr lang="es-ES" dirty="0"/>
          </a:p>
          <a:p>
            <a:pPr marL="285750" indent="-285750" algn="just">
              <a:buFont typeface="Arial" panose="020B0604020202020204" pitchFamily="34" charset="0"/>
              <a:buChar char="•"/>
              <a:defRPr/>
            </a:pPr>
            <a:r>
              <a:rPr lang="es-ES" dirty="0">
                <a:solidFill>
                  <a:srgbClr val="0000FF"/>
                </a:solidFill>
              </a:rPr>
              <a:t>Jornadas de Capacitación para Capacitadores de Holocausto organizado por BAMA, octubre de 2011.</a:t>
            </a:r>
          </a:p>
          <a:p>
            <a:pPr marL="285750" indent="-285750" algn="just">
              <a:buFont typeface="Arial" panose="020B0604020202020204" pitchFamily="34" charset="0"/>
              <a:buChar char="•"/>
              <a:defRPr/>
            </a:pPr>
            <a:endParaRPr lang="es-ES" dirty="0">
              <a:solidFill>
                <a:srgbClr val="0000FF"/>
              </a:solidFill>
            </a:endParaRPr>
          </a:p>
          <a:p>
            <a:pPr marL="285750" indent="-285750" algn="just">
              <a:buFont typeface="Arial" panose="020B0604020202020204" pitchFamily="34" charset="0"/>
              <a:buChar char="•"/>
              <a:defRPr/>
            </a:pPr>
            <a:r>
              <a:rPr lang="es-ES" dirty="0">
                <a:solidFill>
                  <a:srgbClr val="0000FF"/>
                </a:solidFill>
              </a:rPr>
              <a:t>Capacitación sobre Holocausto- promovido por la DAIA local y el Ministerio de Educación de la Provincia de Santa Fe - Universidad Nacional de Rosario – agosto 2012</a:t>
            </a:r>
          </a:p>
          <a:p>
            <a:pPr marL="285750" indent="-285750" algn="just">
              <a:buFont typeface="Arial" panose="020B0604020202020204" pitchFamily="34" charset="0"/>
              <a:buChar char="•"/>
              <a:defRPr/>
            </a:pPr>
            <a:endParaRPr lang="es-ES" dirty="0">
              <a:solidFill>
                <a:srgbClr val="0000FF"/>
              </a:solidFill>
            </a:endParaRPr>
          </a:p>
          <a:p>
            <a:pPr>
              <a:defRPr/>
            </a:pPr>
            <a:endParaRPr lang="es-AR" dirty="0"/>
          </a:p>
        </p:txBody>
      </p:sp>
    </p:spTree>
  </p:cSld>
  <p:clrMapOvr>
    <a:masterClrMapping/>
  </p:clrMapOvr>
  <p:transition spd="med" advTm="3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4363" y="287338"/>
            <a:ext cx="8040687" cy="6740525"/>
          </a:xfrm>
          <a:prstGeom prst="rect">
            <a:avLst/>
          </a:prstGeom>
        </p:spPr>
        <p:txBody>
          <a:bodyPr>
            <a:spAutoFit/>
          </a:bodyPr>
          <a:lstStyle/>
          <a:p>
            <a:pPr>
              <a:defRPr/>
            </a:pPr>
            <a:endParaRPr lang="es-AR" dirty="0">
              <a:solidFill>
                <a:srgbClr val="0000FF"/>
              </a:solidFill>
            </a:endParaRPr>
          </a:p>
          <a:p>
            <a:pPr marL="285750" indent="-285750">
              <a:buFont typeface="Arial" panose="020B0604020202020204" pitchFamily="34" charset="0"/>
              <a:buChar char="•"/>
              <a:defRPr/>
            </a:pPr>
            <a:r>
              <a:rPr lang="es-ES" dirty="0">
                <a:solidFill>
                  <a:srgbClr val="0000FF"/>
                </a:solidFill>
              </a:rPr>
              <a:t>Senado de la Nación Argentina - Ana Frank y Holocausto – Junio 2012</a:t>
            </a:r>
          </a:p>
          <a:p>
            <a:pPr marL="285750" indent="-285750">
              <a:buFont typeface="Arial" panose="020B0604020202020204" pitchFamily="34" charset="0"/>
              <a:buChar char="•"/>
              <a:defRPr/>
            </a:pPr>
            <a:endParaRPr lang="es-ES" dirty="0">
              <a:solidFill>
                <a:srgbClr val="0000FF"/>
              </a:solidFill>
            </a:endParaRPr>
          </a:p>
          <a:p>
            <a:pPr marL="285750" indent="-285750">
              <a:buFont typeface="Arial" panose="020B0604020202020204" pitchFamily="34" charset="0"/>
              <a:buChar char="•"/>
              <a:defRPr/>
            </a:pPr>
            <a:r>
              <a:rPr lang="es-ES" dirty="0">
                <a:solidFill>
                  <a:srgbClr val="0000FF"/>
                </a:solidFill>
              </a:rPr>
              <a:t>Seminario "</a:t>
            </a:r>
            <a:r>
              <a:rPr lang="es-ES" dirty="0" err="1">
                <a:solidFill>
                  <a:srgbClr val="0000FF"/>
                </a:solidFill>
              </a:rPr>
              <a:t>Janusz</a:t>
            </a:r>
            <a:r>
              <a:rPr lang="es-ES" dirty="0">
                <a:solidFill>
                  <a:srgbClr val="0000FF"/>
                </a:solidFill>
              </a:rPr>
              <a:t> </a:t>
            </a:r>
            <a:r>
              <a:rPr lang="es-ES" dirty="0" err="1">
                <a:solidFill>
                  <a:srgbClr val="0000FF"/>
                </a:solidFill>
              </a:rPr>
              <a:t>Korzack</a:t>
            </a:r>
            <a:r>
              <a:rPr lang="es-ES" dirty="0">
                <a:solidFill>
                  <a:srgbClr val="0000FF"/>
                </a:solidFill>
              </a:rPr>
              <a:t>: el legado de un educador". Organizado por el Museo del Holocausto de la Argentina – agosto 2012</a:t>
            </a:r>
          </a:p>
          <a:p>
            <a:pPr marL="285750" indent="-285750">
              <a:buFont typeface="Arial" panose="020B0604020202020204" pitchFamily="34" charset="0"/>
              <a:buChar char="•"/>
              <a:defRPr/>
            </a:pPr>
            <a:endParaRPr lang="es-ES" dirty="0">
              <a:solidFill>
                <a:srgbClr val="0000FF"/>
              </a:solidFill>
            </a:endParaRPr>
          </a:p>
          <a:p>
            <a:pPr marL="285750" indent="-285750">
              <a:buFont typeface="Arial" panose="020B0604020202020204" pitchFamily="34" charset="0"/>
              <a:buChar char="•"/>
              <a:defRPr/>
            </a:pPr>
            <a:r>
              <a:rPr lang="es-ES" dirty="0">
                <a:solidFill>
                  <a:srgbClr val="0000FF"/>
                </a:solidFill>
              </a:rPr>
              <a:t>Seminario Internacional “Experiencias en Educación y Memoria sobre el Holocausto: reflexión y conmemoración” organizado junto a la Casa Ana Frank de Argentina, octubre/noviembre de 2012. </a:t>
            </a:r>
          </a:p>
          <a:p>
            <a:pPr marL="285750" indent="-285750">
              <a:buFont typeface="Arial" panose="020B0604020202020204" pitchFamily="34" charset="0"/>
              <a:buChar char="•"/>
              <a:defRPr/>
            </a:pPr>
            <a:endParaRPr lang="es-ES" dirty="0">
              <a:solidFill>
                <a:srgbClr val="0000FF"/>
              </a:solidFill>
            </a:endParaRPr>
          </a:p>
          <a:p>
            <a:pPr marL="285750" indent="-285750">
              <a:buFont typeface="Arial" panose="020B0604020202020204" pitchFamily="34" charset="0"/>
              <a:buChar char="•"/>
              <a:defRPr/>
            </a:pPr>
            <a:r>
              <a:rPr lang="es-ES" dirty="0">
                <a:solidFill>
                  <a:srgbClr val="0000FF"/>
                </a:solidFill>
              </a:rPr>
              <a:t>Participación en Talleres de </a:t>
            </a:r>
            <a:r>
              <a:rPr lang="es-ES" dirty="0" err="1">
                <a:solidFill>
                  <a:srgbClr val="0000FF"/>
                </a:solidFill>
              </a:rPr>
              <a:t>Javurá</a:t>
            </a:r>
            <a:r>
              <a:rPr lang="es-ES" dirty="0">
                <a:solidFill>
                  <a:srgbClr val="0000FF"/>
                </a:solidFill>
              </a:rPr>
              <a:t> de BAMA sobre “Enseñanza del Holocausto”, noviembre 2012 y febrero 2013.</a:t>
            </a:r>
          </a:p>
          <a:p>
            <a:pPr marL="285750" indent="-285750">
              <a:buFont typeface="Arial" panose="020B0604020202020204" pitchFamily="34" charset="0"/>
              <a:buChar char="•"/>
              <a:defRPr/>
            </a:pPr>
            <a:endParaRPr lang="es-ES" dirty="0">
              <a:solidFill>
                <a:srgbClr val="0000FF"/>
              </a:solidFill>
            </a:endParaRPr>
          </a:p>
          <a:p>
            <a:pPr marL="285750" indent="-285750">
              <a:buFont typeface="Arial" panose="020B0604020202020204" pitchFamily="34" charset="0"/>
              <a:buChar char="•"/>
              <a:defRPr/>
            </a:pPr>
            <a:r>
              <a:rPr lang="es-ES" dirty="0">
                <a:solidFill>
                  <a:srgbClr val="0000FF"/>
                </a:solidFill>
              </a:rPr>
              <a:t>Jornada de capacitación con jóvenes y presentación de la muestra </a:t>
            </a:r>
            <a:r>
              <a:rPr lang="es-AR" dirty="0">
                <a:solidFill>
                  <a:srgbClr val="0000FF"/>
                </a:solidFill>
              </a:rPr>
              <a:t>"Ana Frank y Los Protectores. Historias de Resistencia de ayer y hoy", realizada por el Centro Ana Frank de Argentina – junio 2013</a:t>
            </a:r>
          </a:p>
          <a:p>
            <a:pPr marL="285750" indent="-285750">
              <a:buFont typeface="Arial" panose="020B0604020202020204" pitchFamily="34" charset="0"/>
              <a:buChar char="•"/>
              <a:defRPr/>
            </a:pPr>
            <a:endParaRPr lang="es-ES" dirty="0">
              <a:solidFill>
                <a:srgbClr val="0000FF"/>
              </a:solidFill>
            </a:endParaRPr>
          </a:p>
          <a:p>
            <a:pPr marL="285750" indent="-285750">
              <a:buFont typeface="Arial" panose="020B0604020202020204" pitchFamily="34" charset="0"/>
              <a:buChar char="•"/>
              <a:defRPr/>
            </a:pPr>
            <a:r>
              <a:rPr lang="es-ES" dirty="0">
                <a:solidFill>
                  <a:srgbClr val="0000FF"/>
                </a:solidFill>
              </a:rPr>
              <a:t>Apoyo a la 1°caminata de jóvenes. Proyecto Antorchas por la </a:t>
            </a:r>
            <a:r>
              <a:rPr lang="es-ES" dirty="0" err="1">
                <a:solidFill>
                  <a:srgbClr val="0000FF"/>
                </a:solidFill>
              </a:rPr>
              <a:t>Shoá</a:t>
            </a:r>
            <a:r>
              <a:rPr lang="es-ES" dirty="0">
                <a:solidFill>
                  <a:srgbClr val="0000FF"/>
                </a:solidFill>
              </a:rPr>
              <a:t> – Organizado por la DAIA – agosto 2013</a:t>
            </a:r>
          </a:p>
          <a:p>
            <a:pPr marL="285750" indent="-285750">
              <a:buFont typeface="Arial" panose="020B0604020202020204" pitchFamily="34" charset="0"/>
              <a:buChar char="•"/>
              <a:defRPr/>
            </a:pPr>
            <a:endParaRPr lang="es-ES" dirty="0">
              <a:solidFill>
                <a:srgbClr val="0000FF"/>
              </a:solidFill>
            </a:endParaRPr>
          </a:p>
          <a:p>
            <a:pPr marL="285750" indent="-285750">
              <a:buFont typeface="Arial" panose="020B0604020202020204" pitchFamily="34" charset="0"/>
              <a:buChar char="•"/>
              <a:defRPr/>
            </a:pPr>
            <a:r>
              <a:rPr lang="es-ES" dirty="0">
                <a:solidFill>
                  <a:srgbClr val="0000FF"/>
                </a:solidFill>
              </a:rPr>
              <a:t>Recepción de materiales y realización de informes técnicos sobre diversas producciones (Material de </a:t>
            </a:r>
            <a:r>
              <a:rPr lang="es-ES" dirty="0" err="1">
                <a:solidFill>
                  <a:srgbClr val="0000FF"/>
                </a:solidFill>
              </a:rPr>
              <a:t>Sherit</a:t>
            </a:r>
            <a:r>
              <a:rPr lang="es-ES" dirty="0">
                <a:solidFill>
                  <a:srgbClr val="0000FF"/>
                </a:solidFill>
              </a:rPr>
              <a:t> </a:t>
            </a:r>
            <a:r>
              <a:rPr lang="es-ES" dirty="0" err="1">
                <a:solidFill>
                  <a:srgbClr val="0000FF"/>
                </a:solidFill>
              </a:rPr>
              <a:t>Hapleitá</a:t>
            </a:r>
            <a:r>
              <a:rPr lang="es-ES" dirty="0">
                <a:solidFill>
                  <a:srgbClr val="0000FF"/>
                </a:solidFill>
              </a:rPr>
              <a:t>- Justos y Salvadores- y film “El </a:t>
            </a:r>
            <a:r>
              <a:rPr lang="es-ES" dirty="0" err="1">
                <a:solidFill>
                  <a:srgbClr val="0000FF"/>
                </a:solidFill>
              </a:rPr>
              <a:t>arbol</a:t>
            </a:r>
            <a:r>
              <a:rPr lang="es-ES" dirty="0">
                <a:solidFill>
                  <a:srgbClr val="0000FF"/>
                </a:solidFill>
              </a:rPr>
              <a:t> de la muralla”, por ejemplo)</a:t>
            </a:r>
          </a:p>
          <a:p>
            <a:pPr>
              <a:defRPr/>
            </a:pPr>
            <a:endParaRPr lang="es-ES" dirty="0"/>
          </a:p>
        </p:txBody>
      </p:sp>
    </p:spTree>
  </p:cSld>
  <p:clrMapOvr>
    <a:masterClrMapping/>
  </p:clrMapOvr>
  <p:transition spd="med" advTm="3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a:xfrm>
            <a:off x="914400" y="0"/>
            <a:ext cx="8229600" cy="1027113"/>
          </a:xfrm>
        </p:spPr>
        <p:txBody>
          <a:bodyPr/>
          <a:lstStyle/>
          <a:p>
            <a:pPr algn="l"/>
            <a:r>
              <a:rPr lang="es-ES" altLang="es-AR" u="sng" smtClean="0">
                <a:solidFill>
                  <a:srgbClr val="0000FF"/>
                </a:solidFill>
              </a:rPr>
              <a:t>Desarrollo curricular </a:t>
            </a:r>
          </a:p>
        </p:txBody>
      </p:sp>
      <p:pic>
        <p:nvPicPr>
          <p:cNvPr id="13315"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sp>
        <p:nvSpPr>
          <p:cNvPr id="13316" name="1 CuadroTexto"/>
          <p:cNvSpPr txBox="1">
            <a:spLocks noChangeArrowheads="1"/>
          </p:cNvSpPr>
          <p:nvPr/>
        </p:nvSpPr>
        <p:spPr bwMode="auto">
          <a:xfrm>
            <a:off x="376238" y="1189038"/>
            <a:ext cx="8229600" cy="4986337"/>
          </a:xfrm>
          <a:prstGeom prst="rect">
            <a:avLst/>
          </a:prstGeom>
          <a:noFill/>
          <a:ln w="9525">
            <a:noFill/>
            <a:miter lim="800000"/>
            <a:headEnd/>
            <a:tailEnd/>
          </a:ln>
        </p:spPr>
        <p:txBody>
          <a:bodyPr>
            <a:spAutoFit/>
          </a:bodyPr>
          <a:lstStyle/>
          <a:p>
            <a:r>
              <a:rPr lang="es-ES" altLang="es-AR" sz="2000">
                <a:solidFill>
                  <a:srgbClr val="0000FF"/>
                </a:solidFill>
              </a:rPr>
              <a:t>A fines de lograr la paulatina inclusión de los temas del pasado reciente, tal como lo establece la ley de Educación N°26.206 se trabajó en la elaboración de los NAP de </a:t>
            </a:r>
            <a:r>
              <a:rPr lang="es-AR" altLang="es-AR" sz="2000">
                <a:solidFill>
                  <a:srgbClr val="0000FF"/>
                </a:solidFill>
              </a:rPr>
              <a:t>Formación Ética y Ciudadana (8º y 9º año). </a:t>
            </a:r>
          </a:p>
          <a:p>
            <a:pPr algn="just"/>
            <a:endParaRPr lang="es-AR" altLang="es-AR" sz="2000">
              <a:solidFill>
                <a:srgbClr val="0000FF"/>
              </a:solidFill>
            </a:endParaRPr>
          </a:p>
          <a:p>
            <a:pPr algn="just"/>
            <a:r>
              <a:rPr lang="es-AR" altLang="es-AR" sz="2000">
                <a:solidFill>
                  <a:srgbClr val="0000FF"/>
                </a:solidFill>
              </a:rPr>
              <a:t>El objetivo fue acordar los ejes que organizarán el diseño de este espacio curricular en octavo y noveno año (Reflexión Ética; Derechos Humanos; Identidades y Diversidades; Ciudadanía Participativa). </a:t>
            </a:r>
          </a:p>
          <a:p>
            <a:pPr algn="just"/>
            <a:endParaRPr lang="es-AR" altLang="es-AR" sz="2000">
              <a:solidFill>
                <a:srgbClr val="0000FF"/>
              </a:solidFill>
            </a:endParaRPr>
          </a:p>
          <a:p>
            <a:pPr algn="just"/>
            <a:r>
              <a:rPr lang="es-AR" altLang="es-AR" sz="2000">
                <a:solidFill>
                  <a:srgbClr val="0000FF"/>
                </a:solidFill>
              </a:rPr>
              <a:t>En algunos de esos ejes se incluyeron las problemáticas vinculadas a la memoria, el pasado reciente y el impacto de los exterminios del siglo XIX y los genocidios del siglo XX.</a:t>
            </a:r>
          </a:p>
          <a:p>
            <a:endParaRPr lang="es-AR" altLang="es-AR" sz="2000">
              <a:solidFill>
                <a:srgbClr val="0000FF"/>
              </a:solidFill>
            </a:endParaRPr>
          </a:p>
          <a:p>
            <a:r>
              <a:rPr lang="es-AR" altLang="es-AR" sz="2000">
                <a:solidFill>
                  <a:srgbClr val="0000FF"/>
                </a:solidFill>
              </a:rPr>
              <a:t>Asimismo, se participó en la discusión de los marcos de referencia de Ciencias Sociales para la escuela secundaria. Se incluyeron las problemáticas vinculadas a la memoria y el pasado reciente. </a:t>
            </a:r>
          </a:p>
          <a:p>
            <a:endParaRPr lang="es-AR" altLang="es-AR"/>
          </a:p>
        </p:txBody>
      </p:sp>
    </p:spTree>
  </p:cSld>
  <p:clrMapOvr>
    <a:masterClrMapping/>
  </p:clrMapOvr>
  <p:transition spd="med" advTm="3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a:xfrm>
            <a:off x="450850" y="350838"/>
            <a:ext cx="8229600" cy="1027112"/>
          </a:xfrm>
        </p:spPr>
        <p:txBody>
          <a:bodyPr/>
          <a:lstStyle/>
          <a:p>
            <a:pPr eaLnBrk="1" hangingPunct="1"/>
            <a:r>
              <a:rPr lang="es-AR" altLang="es-AR" u="sng" smtClean="0">
                <a:solidFill>
                  <a:srgbClr val="0000FF"/>
                </a:solidFill>
              </a:rPr>
              <a:t>Proceso de elaboración de nuevo material sobre la temática</a:t>
            </a:r>
          </a:p>
        </p:txBody>
      </p:sp>
      <p:pic>
        <p:nvPicPr>
          <p:cNvPr id="14339"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sp>
        <p:nvSpPr>
          <p:cNvPr id="3" name="2 CuadroTexto"/>
          <p:cNvSpPr txBox="1"/>
          <p:nvPr/>
        </p:nvSpPr>
        <p:spPr>
          <a:xfrm>
            <a:off x="676275" y="1728788"/>
            <a:ext cx="8004175" cy="3832225"/>
          </a:xfrm>
          <a:prstGeom prst="rect">
            <a:avLst/>
          </a:prstGeom>
          <a:noFill/>
        </p:spPr>
        <p:txBody>
          <a:bodyPr>
            <a:spAutoFit/>
          </a:bodyPr>
          <a:lstStyle/>
          <a:p>
            <a:pPr marL="285750" indent="-285750">
              <a:buFont typeface="Arial" panose="020B0604020202020204" pitchFamily="34" charset="0"/>
              <a:buChar char="•"/>
              <a:defRPr/>
            </a:pPr>
            <a:r>
              <a:rPr lang="es-AR" altLang="es-AR" sz="2500" dirty="0">
                <a:solidFill>
                  <a:srgbClr val="0000FF"/>
                </a:solidFill>
              </a:rPr>
              <a:t>Ampliación del eje Holocausto.</a:t>
            </a:r>
          </a:p>
          <a:p>
            <a:pPr marL="285750" indent="-285750">
              <a:buFont typeface="Arial" panose="020B0604020202020204" pitchFamily="34" charset="0"/>
              <a:buChar char="•"/>
              <a:defRPr/>
            </a:pPr>
            <a:endParaRPr lang="es-AR" altLang="es-AR" sz="2500" dirty="0">
              <a:solidFill>
                <a:srgbClr val="0000FF"/>
              </a:solidFill>
            </a:endParaRPr>
          </a:p>
          <a:p>
            <a:pPr marL="285750" indent="-285750">
              <a:buFont typeface="Arial" panose="020B0604020202020204" pitchFamily="34" charset="0"/>
              <a:buChar char="•"/>
              <a:defRPr/>
            </a:pPr>
            <a:r>
              <a:rPr lang="es-AR" altLang="es-AR" sz="2500" dirty="0">
                <a:solidFill>
                  <a:srgbClr val="0000FF"/>
                </a:solidFill>
              </a:rPr>
              <a:t>Incorporar experiencias de exterminio masivo del población (SXX).</a:t>
            </a:r>
          </a:p>
          <a:p>
            <a:pPr marL="285750" indent="-285750">
              <a:buFont typeface="Arial" panose="020B0604020202020204" pitchFamily="34" charset="0"/>
              <a:buChar char="•"/>
              <a:defRPr/>
            </a:pPr>
            <a:endParaRPr lang="es-AR" altLang="es-AR" sz="2500" dirty="0">
              <a:solidFill>
                <a:srgbClr val="0000FF"/>
              </a:solidFill>
            </a:endParaRPr>
          </a:p>
          <a:p>
            <a:pPr marL="285750" indent="-285750">
              <a:buFont typeface="Arial" panose="020B0604020202020204" pitchFamily="34" charset="0"/>
              <a:buChar char="•"/>
              <a:defRPr/>
            </a:pPr>
            <a:r>
              <a:rPr lang="es-AR" altLang="es-AR" sz="2500" dirty="0">
                <a:solidFill>
                  <a:srgbClr val="0000FF"/>
                </a:solidFill>
              </a:rPr>
              <a:t>La dimensión promotora de la revisión: el caso de los pueblos originarios.</a:t>
            </a:r>
          </a:p>
          <a:p>
            <a:pPr marL="285750" indent="-285750">
              <a:buFont typeface="Arial" panose="020B0604020202020204" pitchFamily="34" charset="0"/>
              <a:buChar char="•"/>
              <a:defRPr/>
            </a:pPr>
            <a:endParaRPr lang="es-AR" altLang="es-AR" sz="2500" dirty="0">
              <a:solidFill>
                <a:srgbClr val="0000FF"/>
              </a:solidFill>
            </a:endParaRPr>
          </a:p>
          <a:p>
            <a:pPr marL="285750" indent="-285750">
              <a:buFont typeface="Arial" panose="020B0604020202020204" pitchFamily="34" charset="0"/>
              <a:buChar char="•"/>
              <a:defRPr/>
            </a:pPr>
            <a:r>
              <a:rPr lang="es-AR" altLang="es-AR" sz="2500" dirty="0">
                <a:solidFill>
                  <a:srgbClr val="0000FF"/>
                </a:solidFill>
              </a:rPr>
              <a:t>Estado de situación.</a:t>
            </a:r>
            <a:endParaRPr lang="es-ES" altLang="es-AR" sz="2500" dirty="0">
              <a:solidFill>
                <a:srgbClr val="0000FF"/>
              </a:solidFill>
            </a:endParaRPr>
          </a:p>
          <a:p>
            <a:pPr>
              <a:defRPr/>
            </a:pPr>
            <a:endParaRPr lang="es-AR" dirty="0"/>
          </a:p>
        </p:txBody>
      </p:sp>
    </p:spTree>
  </p:cSld>
  <p:clrMapOvr>
    <a:masterClrMapping/>
  </p:clrMapOvr>
  <p:transition spd="med" advTm="3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idx="4294967295"/>
          </p:nvPr>
        </p:nvSpPr>
        <p:spPr>
          <a:xfrm>
            <a:off x="563563" y="350838"/>
            <a:ext cx="8229600" cy="1027112"/>
          </a:xfrm>
        </p:spPr>
        <p:txBody>
          <a:bodyPr/>
          <a:lstStyle/>
          <a:p>
            <a:pPr eaLnBrk="1" hangingPunct="1"/>
            <a:r>
              <a:rPr lang="es-AR" altLang="es-AR" u="sng" smtClean="0">
                <a:solidFill>
                  <a:srgbClr val="0000FF"/>
                </a:solidFill>
              </a:rPr>
              <a:t>Estado de situación</a:t>
            </a:r>
          </a:p>
        </p:txBody>
      </p:sp>
      <p:pic>
        <p:nvPicPr>
          <p:cNvPr id="15363"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sp>
        <p:nvSpPr>
          <p:cNvPr id="3" name="2 CuadroTexto"/>
          <p:cNvSpPr txBox="1"/>
          <p:nvPr/>
        </p:nvSpPr>
        <p:spPr>
          <a:xfrm>
            <a:off x="676275" y="1728788"/>
            <a:ext cx="8004175" cy="4616450"/>
          </a:xfrm>
          <a:prstGeom prst="rect">
            <a:avLst/>
          </a:prstGeom>
          <a:noFill/>
        </p:spPr>
        <p:txBody>
          <a:bodyPr>
            <a:spAutoFit/>
          </a:bodyPr>
          <a:lstStyle/>
          <a:p>
            <a:pPr marL="342900" indent="-342900">
              <a:buFont typeface="Arial" panose="020B0604020202020204" pitchFamily="34" charset="0"/>
              <a:buChar char="•"/>
              <a:defRPr/>
            </a:pPr>
            <a:r>
              <a:rPr lang="es-AR" altLang="es-AR" sz="2300" i="1" dirty="0">
                <a:solidFill>
                  <a:srgbClr val="0000FF"/>
                </a:solidFill>
              </a:rPr>
              <a:t>Construcción, debates y usos de una categoría: genocidio.</a:t>
            </a:r>
          </a:p>
          <a:p>
            <a:pPr marL="342900" indent="-342900">
              <a:buFont typeface="Arial" panose="020B0604020202020204" pitchFamily="34" charset="0"/>
              <a:buChar char="•"/>
              <a:defRPr/>
            </a:pPr>
            <a:endParaRPr lang="es-AR" altLang="es-AR" sz="2300" i="1" dirty="0">
              <a:solidFill>
                <a:srgbClr val="0000FF"/>
              </a:solidFill>
            </a:endParaRPr>
          </a:p>
          <a:p>
            <a:pPr marL="342900" indent="-342900">
              <a:buFont typeface="Arial" panose="020B0604020202020204" pitchFamily="34" charset="0"/>
              <a:buChar char="•"/>
              <a:defRPr/>
            </a:pPr>
            <a:r>
              <a:rPr lang="es-ES" altLang="es-AR" sz="2300" i="1" dirty="0">
                <a:solidFill>
                  <a:srgbClr val="0000FF"/>
                </a:solidFill>
              </a:rPr>
              <a:t>¿Por qué trabajar estos temas en la escuela?</a:t>
            </a:r>
            <a:r>
              <a:rPr lang="es-ES" altLang="es-AR" sz="2300" dirty="0">
                <a:solidFill>
                  <a:srgbClr val="0000FF"/>
                </a:solidFill>
              </a:rPr>
              <a:t> </a:t>
            </a:r>
          </a:p>
          <a:p>
            <a:pPr marL="342900" indent="-342900">
              <a:buFont typeface="Arial" panose="020B0604020202020204" pitchFamily="34" charset="0"/>
              <a:buChar char="•"/>
              <a:defRPr/>
            </a:pPr>
            <a:endParaRPr lang="es-AR" altLang="es-AR" sz="2300" dirty="0">
              <a:solidFill>
                <a:srgbClr val="0000FF"/>
              </a:solidFill>
            </a:endParaRPr>
          </a:p>
          <a:p>
            <a:pPr marL="342900" indent="-342900">
              <a:buFont typeface="Arial" panose="020B0604020202020204" pitchFamily="34" charset="0"/>
              <a:buChar char="•"/>
              <a:defRPr/>
            </a:pPr>
            <a:r>
              <a:rPr lang="es-AR" altLang="es-AR" sz="2300" i="1" dirty="0">
                <a:solidFill>
                  <a:srgbClr val="0000FF"/>
                </a:solidFill>
              </a:rPr>
              <a:t>Los debates en torno de la representación de los acontecimientos.</a:t>
            </a:r>
          </a:p>
          <a:p>
            <a:pPr marL="342900" indent="-342900">
              <a:buFont typeface="Arial" panose="020B0604020202020204" pitchFamily="34" charset="0"/>
              <a:buChar char="•"/>
              <a:defRPr/>
            </a:pPr>
            <a:endParaRPr lang="es-AR" altLang="es-AR" sz="2300" i="1" dirty="0">
              <a:solidFill>
                <a:srgbClr val="0000FF"/>
              </a:solidFill>
            </a:endParaRPr>
          </a:p>
          <a:p>
            <a:pPr marL="342900" indent="-342900">
              <a:buFont typeface="Arial" panose="020B0604020202020204" pitchFamily="34" charset="0"/>
              <a:buChar char="•"/>
              <a:defRPr/>
            </a:pPr>
            <a:r>
              <a:rPr lang="es-AR" altLang="es-AR" sz="2300" i="1" dirty="0">
                <a:solidFill>
                  <a:srgbClr val="0000FF"/>
                </a:solidFill>
              </a:rPr>
              <a:t>¿</a:t>
            </a:r>
            <a:r>
              <a:rPr lang="es-ES" altLang="es-AR" sz="2300" i="1" dirty="0">
                <a:solidFill>
                  <a:srgbClr val="0000FF"/>
                </a:solidFill>
              </a:rPr>
              <a:t>Qué condiciones hacen posible la perpetración de un exterminio?</a:t>
            </a:r>
            <a:r>
              <a:rPr lang="es-ES" altLang="es-AR" sz="2300" dirty="0">
                <a:solidFill>
                  <a:srgbClr val="0000FF"/>
                </a:solidFill>
              </a:rPr>
              <a:t> </a:t>
            </a:r>
          </a:p>
          <a:p>
            <a:pPr marL="342900" indent="-342900">
              <a:buFont typeface="Arial" panose="020B0604020202020204" pitchFamily="34" charset="0"/>
              <a:buChar char="•"/>
              <a:defRPr/>
            </a:pPr>
            <a:endParaRPr lang="es-AR" altLang="es-AR" sz="2300" dirty="0">
              <a:solidFill>
                <a:srgbClr val="0000FF"/>
              </a:solidFill>
            </a:endParaRPr>
          </a:p>
          <a:p>
            <a:pPr marL="342900" indent="-342900">
              <a:buFont typeface="Arial" panose="020B0604020202020204" pitchFamily="34" charset="0"/>
              <a:buChar char="•"/>
              <a:defRPr/>
            </a:pPr>
            <a:r>
              <a:rPr lang="es-ES" altLang="es-AR" sz="2300" dirty="0">
                <a:solidFill>
                  <a:srgbClr val="0000FF"/>
                </a:solidFill>
              </a:rPr>
              <a:t>¿Qué es lo que perece cuando son aniquiladas masivamente diversas poblaciones? </a:t>
            </a:r>
            <a:endParaRPr lang="es-AR" altLang="es-AR" sz="2300" dirty="0">
              <a:solidFill>
                <a:srgbClr val="0000FF"/>
              </a:solidFill>
            </a:endParaRPr>
          </a:p>
          <a:p>
            <a:pPr>
              <a:defRPr/>
            </a:pPr>
            <a:endParaRPr lang="es-AR" dirty="0"/>
          </a:p>
        </p:txBody>
      </p:sp>
    </p:spTree>
  </p:cSld>
  <p:clrMapOvr>
    <a:masterClrMapping/>
  </p:clrMapOvr>
  <p:transition spd="med" advTm="3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450850" y="350838"/>
            <a:ext cx="8229600" cy="1027112"/>
          </a:xfrm>
        </p:spPr>
        <p:txBody>
          <a:bodyPr/>
          <a:lstStyle/>
          <a:p>
            <a:pPr eaLnBrk="1" hangingPunct="1"/>
            <a:r>
              <a:rPr lang="es-AR" altLang="es-AR" u="sng" smtClean="0">
                <a:solidFill>
                  <a:srgbClr val="0000FF"/>
                </a:solidFill>
              </a:rPr>
              <a:t>Preguntas</a:t>
            </a:r>
          </a:p>
        </p:txBody>
      </p:sp>
      <p:pic>
        <p:nvPicPr>
          <p:cNvPr id="16387"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sp>
        <p:nvSpPr>
          <p:cNvPr id="2" name="1 CuadroTexto"/>
          <p:cNvSpPr txBox="1"/>
          <p:nvPr/>
        </p:nvSpPr>
        <p:spPr>
          <a:xfrm>
            <a:off x="538163" y="1377950"/>
            <a:ext cx="8393112" cy="4894263"/>
          </a:xfrm>
          <a:prstGeom prst="rect">
            <a:avLst/>
          </a:prstGeom>
          <a:noFill/>
        </p:spPr>
        <p:txBody>
          <a:bodyPr>
            <a:spAutoFit/>
          </a:bodyPr>
          <a:lstStyle/>
          <a:p>
            <a:pPr marL="552450" indent="-552450">
              <a:buFont typeface="Wingdings" pitchFamily="2" charset="2"/>
              <a:buNone/>
              <a:defRPr/>
            </a:pPr>
            <a:r>
              <a:rPr lang="es-AR" dirty="0">
                <a:solidFill>
                  <a:srgbClr val="0070C0"/>
                </a:solidFill>
              </a:rPr>
              <a:t>    </a:t>
            </a:r>
          </a:p>
          <a:p>
            <a:pPr marL="552450" indent="-552450">
              <a:buFont typeface="Wingdings" pitchFamily="2" charset="2"/>
              <a:buAutoNum type="arabicPeriod"/>
              <a:defRPr/>
            </a:pPr>
            <a:r>
              <a:rPr lang="es-AR" sz="2300" dirty="0">
                <a:solidFill>
                  <a:srgbClr val="0000FF"/>
                </a:solidFill>
              </a:rPr>
              <a:t>¿Cuál es el proceso político, social, económico y cultural en el que se inscribe la experiencia de exterminio masivo?</a:t>
            </a:r>
          </a:p>
          <a:p>
            <a:pPr marL="552450" indent="-552450">
              <a:buFont typeface="Wingdings" pitchFamily="2" charset="2"/>
              <a:buAutoNum type="arabicPeriod"/>
              <a:defRPr/>
            </a:pPr>
            <a:r>
              <a:rPr lang="es-AR" sz="2300" dirty="0">
                <a:solidFill>
                  <a:srgbClr val="0000FF"/>
                </a:solidFill>
              </a:rPr>
              <a:t>¿Quiénes son los actores afectados y qué discursos resultaron legitimadores del proceso por el cual se promovió su aniquilamiento?</a:t>
            </a:r>
          </a:p>
          <a:p>
            <a:pPr marL="552450" indent="-552450">
              <a:buFont typeface="Wingdings" pitchFamily="2" charset="2"/>
              <a:buAutoNum type="arabicPeriod"/>
              <a:defRPr/>
            </a:pPr>
            <a:r>
              <a:rPr lang="es-AR" sz="2300" dirty="0">
                <a:solidFill>
                  <a:srgbClr val="0000FF"/>
                </a:solidFill>
              </a:rPr>
              <a:t>¿Quiénes fueron los perpetradores y que actitud sostuvo la comunidad nacional en la que se desarrollaron las matanzas masivas? </a:t>
            </a:r>
          </a:p>
          <a:p>
            <a:pPr marL="552450" indent="-552450">
              <a:buFont typeface="Wingdings" pitchFamily="2" charset="2"/>
              <a:buAutoNum type="arabicPeriod"/>
              <a:defRPr/>
            </a:pPr>
            <a:r>
              <a:rPr lang="es-AR" sz="2300" dirty="0">
                <a:solidFill>
                  <a:srgbClr val="0000FF"/>
                </a:solidFill>
              </a:rPr>
              <a:t>¿Bajo qué formas o mecanismos se instrumento en el aniquilamiento?</a:t>
            </a:r>
          </a:p>
          <a:p>
            <a:pPr marL="552450" indent="-552450">
              <a:buFont typeface="Wingdings" pitchFamily="2" charset="2"/>
              <a:buAutoNum type="arabicPeriod"/>
              <a:defRPr/>
            </a:pPr>
            <a:r>
              <a:rPr lang="es-AR" sz="2300" dirty="0">
                <a:solidFill>
                  <a:srgbClr val="0000FF"/>
                </a:solidFill>
              </a:rPr>
              <a:t>¿Cuál fue el accionar de la comunidad internacional durante el desarrollo de las matanzas masivas?</a:t>
            </a:r>
            <a:endParaRPr lang="es-ES" sz="2300" dirty="0">
              <a:solidFill>
                <a:srgbClr val="0000FF"/>
              </a:solidFill>
            </a:endParaRPr>
          </a:p>
          <a:p>
            <a:pPr>
              <a:defRPr/>
            </a:pPr>
            <a:endParaRPr lang="es-AR" dirty="0"/>
          </a:p>
        </p:txBody>
      </p:sp>
    </p:spTree>
  </p:cSld>
  <p:clrMapOvr>
    <a:masterClrMapping/>
  </p:clrMapOvr>
  <p:transition spd="med" advTm="3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a:xfrm>
            <a:off x="450850" y="350838"/>
            <a:ext cx="8229600" cy="1027112"/>
          </a:xfrm>
        </p:spPr>
        <p:txBody>
          <a:bodyPr/>
          <a:lstStyle/>
          <a:p>
            <a:pPr eaLnBrk="1" hangingPunct="1"/>
            <a:r>
              <a:rPr lang="es-AR" altLang="es-AR" u="sng" smtClean="0">
                <a:solidFill>
                  <a:srgbClr val="0000FF"/>
                </a:solidFill>
              </a:rPr>
              <a:t>Casos:</a:t>
            </a:r>
          </a:p>
        </p:txBody>
      </p:sp>
      <p:pic>
        <p:nvPicPr>
          <p:cNvPr id="17411"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sp>
        <p:nvSpPr>
          <p:cNvPr id="2" name="1 CuadroTexto"/>
          <p:cNvSpPr txBox="1"/>
          <p:nvPr/>
        </p:nvSpPr>
        <p:spPr>
          <a:xfrm>
            <a:off x="538163" y="1377950"/>
            <a:ext cx="8393112" cy="646113"/>
          </a:xfrm>
          <a:prstGeom prst="rect">
            <a:avLst/>
          </a:prstGeom>
          <a:noFill/>
        </p:spPr>
        <p:txBody>
          <a:bodyPr>
            <a:spAutoFit/>
          </a:bodyPr>
          <a:lstStyle/>
          <a:p>
            <a:pPr marL="552450" indent="-552450">
              <a:buFont typeface="Wingdings" pitchFamily="2" charset="2"/>
              <a:buNone/>
              <a:defRPr/>
            </a:pPr>
            <a:r>
              <a:rPr lang="es-AR" dirty="0">
                <a:solidFill>
                  <a:srgbClr val="0070C0"/>
                </a:solidFill>
              </a:rPr>
              <a:t>    </a:t>
            </a:r>
          </a:p>
          <a:p>
            <a:pPr>
              <a:defRPr/>
            </a:pPr>
            <a:endParaRPr lang="es-AR" dirty="0"/>
          </a:p>
        </p:txBody>
      </p:sp>
      <p:sp>
        <p:nvSpPr>
          <p:cNvPr id="3" name="2 CuadroTexto"/>
          <p:cNvSpPr txBox="1"/>
          <p:nvPr/>
        </p:nvSpPr>
        <p:spPr>
          <a:xfrm>
            <a:off x="801688" y="1387475"/>
            <a:ext cx="7627937" cy="4662488"/>
          </a:xfrm>
          <a:prstGeom prst="rect">
            <a:avLst/>
          </a:prstGeom>
          <a:noFill/>
        </p:spPr>
        <p:txBody>
          <a:bodyPr>
            <a:spAutoFit/>
          </a:bodyPr>
          <a:lstStyle/>
          <a:p>
            <a:pPr>
              <a:buFont typeface="Wingdings" pitchFamily="2" charset="2"/>
              <a:buNone/>
              <a:defRPr/>
            </a:pPr>
            <a:endParaRPr lang="es-AR" altLang="es-AR" dirty="0">
              <a:solidFill>
                <a:srgbClr val="0070C0"/>
              </a:solidFill>
            </a:endParaRPr>
          </a:p>
          <a:p>
            <a:pPr marL="285750" indent="-285750">
              <a:buFont typeface="Arial" panose="020B0604020202020204" pitchFamily="34" charset="0"/>
              <a:buChar char="•"/>
              <a:defRPr/>
            </a:pPr>
            <a:r>
              <a:rPr lang="es-AR" altLang="es-AR" sz="2900" dirty="0">
                <a:solidFill>
                  <a:srgbClr val="0000FF"/>
                </a:solidFill>
              </a:rPr>
              <a:t>Armenia (Asia) </a:t>
            </a:r>
          </a:p>
          <a:p>
            <a:pPr marL="285750" indent="-285750">
              <a:buFont typeface="Arial" panose="020B0604020202020204" pitchFamily="34" charset="0"/>
              <a:buChar char="•"/>
              <a:defRPr/>
            </a:pPr>
            <a:endParaRPr lang="es-AR" altLang="es-AR" sz="2900" dirty="0">
              <a:solidFill>
                <a:srgbClr val="0000FF"/>
              </a:solidFill>
            </a:endParaRPr>
          </a:p>
          <a:p>
            <a:pPr marL="285750" indent="-285750">
              <a:buFont typeface="Arial" panose="020B0604020202020204" pitchFamily="34" charset="0"/>
              <a:buChar char="•"/>
              <a:defRPr/>
            </a:pPr>
            <a:r>
              <a:rPr lang="es-AR" altLang="es-AR" sz="2900" dirty="0">
                <a:solidFill>
                  <a:srgbClr val="0000FF"/>
                </a:solidFill>
              </a:rPr>
              <a:t>Holocausto (Europa)</a:t>
            </a:r>
          </a:p>
          <a:p>
            <a:pPr marL="285750" indent="-285750">
              <a:buFont typeface="Arial" panose="020B0604020202020204" pitchFamily="34" charset="0"/>
              <a:buChar char="•"/>
              <a:defRPr/>
            </a:pPr>
            <a:endParaRPr lang="es-AR" altLang="es-AR" sz="2900" dirty="0">
              <a:solidFill>
                <a:srgbClr val="0000FF"/>
              </a:solidFill>
            </a:endParaRPr>
          </a:p>
          <a:p>
            <a:pPr marL="285750" indent="-285750">
              <a:buFont typeface="Arial" panose="020B0604020202020204" pitchFamily="34" charset="0"/>
              <a:buChar char="•"/>
              <a:defRPr/>
            </a:pPr>
            <a:r>
              <a:rPr lang="es-AR" altLang="es-AR" sz="2900" dirty="0">
                <a:solidFill>
                  <a:srgbClr val="0000FF"/>
                </a:solidFill>
              </a:rPr>
              <a:t>Camboya (Sudeste de Asia)</a:t>
            </a:r>
          </a:p>
          <a:p>
            <a:pPr marL="285750" indent="-285750">
              <a:buFont typeface="Arial" panose="020B0604020202020204" pitchFamily="34" charset="0"/>
              <a:buChar char="•"/>
              <a:defRPr/>
            </a:pPr>
            <a:endParaRPr lang="es-AR" altLang="es-AR" sz="2900" dirty="0">
              <a:solidFill>
                <a:srgbClr val="0000FF"/>
              </a:solidFill>
            </a:endParaRPr>
          </a:p>
          <a:p>
            <a:pPr marL="285750" indent="-285750">
              <a:buFont typeface="Arial" panose="020B0604020202020204" pitchFamily="34" charset="0"/>
              <a:buChar char="•"/>
              <a:defRPr/>
            </a:pPr>
            <a:r>
              <a:rPr lang="es-AR" altLang="es-AR" sz="2900" dirty="0">
                <a:solidFill>
                  <a:srgbClr val="0000FF"/>
                </a:solidFill>
              </a:rPr>
              <a:t>Guatemala (América Latina)</a:t>
            </a:r>
          </a:p>
          <a:p>
            <a:pPr marL="285750" indent="-285750">
              <a:buFont typeface="Arial" panose="020B0604020202020204" pitchFamily="34" charset="0"/>
              <a:buChar char="•"/>
              <a:defRPr/>
            </a:pPr>
            <a:endParaRPr lang="es-AR" altLang="es-AR" sz="2900" dirty="0">
              <a:solidFill>
                <a:srgbClr val="0000FF"/>
              </a:solidFill>
            </a:endParaRPr>
          </a:p>
          <a:p>
            <a:pPr marL="285750" indent="-285750">
              <a:buFont typeface="Arial" panose="020B0604020202020204" pitchFamily="34" charset="0"/>
              <a:buChar char="•"/>
              <a:defRPr/>
            </a:pPr>
            <a:r>
              <a:rPr lang="es-AR" altLang="es-AR" sz="2900" dirty="0">
                <a:solidFill>
                  <a:srgbClr val="0000FF"/>
                </a:solidFill>
              </a:rPr>
              <a:t>Ruanda (África)</a:t>
            </a:r>
          </a:p>
          <a:p>
            <a:pPr>
              <a:defRPr/>
            </a:pPr>
            <a:endParaRPr lang="es-AR" dirty="0"/>
          </a:p>
        </p:txBody>
      </p:sp>
    </p:spTree>
  </p:cSld>
  <p:clrMapOvr>
    <a:masterClrMapping/>
  </p:clrMapOvr>
  <p:transition spd="med" advTm="3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advTm="3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p:cNvSpPr>
          <p:nvPr>
            <p:ph type="title" idx="4294967295"/>
          </p:nvPr>
        </p:nvSpPr>
        <p:spPr>
          <a:xfrm>
            <a:off x="107950" y="263525"/>
            <a:ext cx="8785225" cy="1377950"/>
          </a:xfrm>
        </p:spPr>
        <p:txBody>
          <a:bodyPr/>
          <a:lstStyle/>
          <a:p>
            <a:r>
              <a:rPr lang="es-ES" altLang="es-AR" b="1" u="sng" smtClean="0">
                <a:solidFill>
                  <a:srgbClr val="0000FF"/>
                </a:solidFill>
              </a:rPr>
              <a:t>Políticas de Educación y Memoria</a:t>
            </a:r>
            <a:r>
              <a:rPr lang="es-ES" altLang="es-AR" b="1" smtClean="0">
                <a:solidFill>
                  <a:srgbClr val="0000FF"/>
                </a:solidFill>
              </a:rPr>
              <a:t> </a:t>
            </a:r>
            <a:r>
              <a:rPr lang="es-ES" altLang="es-AR" sz="4000" b="1" smtClean="0">
                <a:solidFill>
                  <a:srgbClr val="0000FF"/>
                </a:solidFill>
              </a:rPr>
              <a:t/>
            </a:r>
            <a:br>
              <a:rPr lang="es-ES" altLang="es-AR" sz="4000" b="1" smtClean="0">
                <a:solidFill>
                  <a:srgbClr val="0000FF"/>
                </a:solidFill>
              </a:rPr>
            </a:br>
            <a:endParaRPr lang="es-ES" altLang="es-AR" sz="4000" b="1" smtClean="0">
              <a:solidFill>
                <a:srgbClr val="0000FF"/>
              </a:solidFill>
            </a:endParaRPr>
          </a:p>
        </p:txBody>
      </p:sp>
      <p:sp>
        <p:nvSpPr>
          <p:cNvPr id="2051" name="Rectangle 3"/>
          <p:cNvSpPr>
            <a:spLocks noGrp="1"/>
          </p:cNvSpPr>
          <p:nvPr>
            <p:ph type="body" idx="4294967295"/>
          </p:nvPr>
        </p:nvSpPr>
        <p:spPr>
          <a:xfrm>
            <a:off x="539750" y="1196975"/>
            <a:ext cx="8229600" cy="4879975"/>
          </a:xfrm>
        </p:spPr>
        <p:txBody>
          <a:bodyPr/>
          <a:lstStyle/>
          <a:p>
            <a:endParaRPr lang="es-ES" altLang="es-AR" sz="2600" smtClean="0">
              <a:solidFill>
                <a:srgbClr val="0000FF"/>
              </a:solidFill>
            </a:endParaRPr>
          </a:p>
          <a:p>
            <a:pPr algn="just"/>
            <a:r>
              <a:rPr lang="es-ES" altLang="es-AR" smtClean="0">
                <a:solidFill>
                  <a:srgbClr val="0000FF"/>
                </a:solidFill>
              </a:rPr>
              <a:t>El </a:t>
            </a:r>
            <a:r>
              <a:rPr lang="es-ES" altLang="es-AR" b="1" smtClean="0">
                <a:solidFill>
                  <a:srgbClr val="0000FF"/>
                </a:solidFill>
              </a:rPr>
              <a:t>Ministerio de Educación de la Nación </a:t>
            </a:r>
            <a:r>
              <a:rPr lang="es-ES" altLang="es-AR" smtClean="0">
                <a:solidFill>
                  <a:srgbClr val="0000FF"/>
                </a:solidFill>
              </a:rPr>
              <a:t>desarrolla desde el año 2003 </a:t>
            </a:r>
            <a:r>
              <a:rPr lang="es-ES" altLang="es-AR" b="1" smtClean="0">
                <a:solidFill>
                  <a:srgbClr val="0000FF"/>
                </a:solidFill>
              </a:rPr>
              <a:t>políticas de Educación y Memoria</a:t>
            </a:r>
            <a:r>
              <a:rPr lang="es-ES" altLang="es-AR" smtClean="0">
                <a:solidFill>
                  <a:srgbClr val="0000FF"/>
                </a:solidFill>
              </a:rPr>
              <a:t>. </a:t>
            </a:r>
          </a:p>
          <a:p>
            <a:pPr algn="just"/>
            <a:endParaRPr lang="es-ES" altLang="es-AR" smtClean="0">
              <a:solidFill>
                <a:srgbClr val="0000FF"/>
              </a:solidFill>
            </a:endParaRPr>
          </a:p>
          <a:p>
            <a:pPr algn="just"/>
            <a:r>
              <a:rPr lang="es-ES" altLang="es-AR" smtClean="0">
                <a:solidFill>
                  <a:srgbClr val="0000FF"/>
                </a:solidFill>
              </a:rPr>
              <a:t>El </a:t>
            </a:r>
            <a:r>
              <a:rPr lang="es-ES" altLang="es-AR" b="1" smtClean="0">
                <a:solidFill>
                  <a:srgbClr val="0000FF"/>
                </a:solidFill>
              </a:rPr>
              <a:t>objetivo</a:t>
            </a:r>
            <a:r>
              <a:rPr lang="es-ES" altLang="es-AR" smtClean="0">
                <a:solidFill>
                  <a:srgbClr val="0000FF"/>
                </a:solidFill>
              </a:rPr>
              <a:t> principal es acompañar y facilitar la tarea de enseñar temas complejos y dolorosos del pasado reciente.</a:t>
            </a:r>
          </a:p>
          <a:p>
            <a:endParaRPr lang="es-ES" altLang="es-AR" sz="2600" smtClean="0">
              <a:solidFill>
                <a:srgbClr val="0000FF"/>
              </a:solidFill>
            </a:endParaRPr>
          </a:p>
          <a:p>
            <a:endParaRPr lang="es-ES" altLang="es-AR" sz="2600" smtClean="0">
              <a:solidFill>
                <a:srgbClr val="0000FF"/>
              </a:solidFill>
            </a:endParaRPr>
          </a:p>
          <a:p>
            <a:endParaRPr lang="es-ES" altLang="es-AR" sz="2600" smtClean="0">
              <a:solidFill>
                <a:srgbClr val="0000FF"/>
              </a:solidFill>
            </a:endParaRPr>
          </a:p>
        </p:txBody>
      </p:sp>
      <p:pic>
        <p:nvPicPr>
          <p:cNvPr id="2052" name="Picture 4"/>
          <p:cNvPicPr>
            <a:picLocks noChangeAspect="1" noChangeArrowheads="1"/>
          </p:cNvPicPr>
          <p:nvPr/>
        </p:nvPicPr>
        <p:blipFill>
          <a:blip r:embed="rId2"/>
          <a:srcRect/>
          <a:stretch>
            <a:fillRect/>
          </a:stretch>
        </p:blipFill>
        <p:spPr bwMode="auto">
          <a:xfrm>
            <a:off x="0" y="6327775"/>
            <a:ext cx="9282113" cy="530225"/>
          </a:xfrm>
          <a:prstGeom prst="rect">
            <a:avLst/>
          </a:prstGeom>
          <a:noFill/>
          <a:ln w="9525">
            <a:noFill/>
            <a:miter lim="800000"/>
            <a:headEnd/>
            <a:tailEnd/>
          </a:ln>
        </p:spPr>
      </p:pic>
    </p:spTree>
  </p:cSld>
  <p:clrMapOvr>
    <a:masterClrMapping/>
  </p:clrMapOvr>
  <p:transition spd="med" advTm="3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type="body" idx="4294967295"/>
          </p:nvPr>
        </p:nvSpPr>
        <p:spPr>
          <a:xfrm>
            <a:off x="539750" y="287338"/>
            <a:ext cx="8229600" cy="5789612"/>
          </a:xfrm>
        </p:spPr>
        <p:txBody>
          <a:bodyPr/>
          <a:lstStyle/>
          <a:p>
            <a:pPr marL="0" indent="0" algn="just">
              <a:buFont typeface="Arial" charset="0"/>
              <a:buNone/>
              <a:defRPr/>
            </a:pPr>
            <a:r>
              <a:rPr lang="es-ES" altLang="es-AR" sz="2800" dirty="0" smtClean="0">
                <a:solidFill>
                  <a:srgbClr val="0000FF"/>
                </a:solidFill>
              </a:rPr>
              <a:t>Lo hace a través del </a:t>
            </a:r>
            <a:r>
              <a:rPr lang="es-ES" altLang="es-AR" sz="2800" b="1" dirty="0" smtClean="0">
                <a:solidFill>
                  <a:srgbClr val="0000FF"/>
                </a:solidFill>
              </a:rPr>
              <a:t>Programa Educación y Memoria </a:t>
            </a:r>
            <a:r>
              <a:rPr lang="es-ES" altLang="es-AR" sz="2800" dirty="0" smtClean="0">
                <a:solidFill>
                  <a:srgbClr val="0000FF"/>
                </a:solidFill>
              </a:rPr>
              <a:t>e inscribe sus acciones en el marco de: </a:t>
            </a:r>
          </a:p>
          <a:p>
            <a:pPr marL="0" indent="0" algn="just">
              <a:buFont typeface="Arial" charset="0"/>
              <a:buNone/>
              <a:defRPr/>
            </a:pPr>
            <a:endParaRPr lang="es-ES" altLang="es-AR" sz="2800" dirty="0" smtClean="0">
              <a:solidFill>
                <a:srgbClr val="0000FF"/>
              </a:solidFill>
            </a:endParaRPr>
          </a:p>
          <a:p>
            <a:pPr algn="just">
              <a:defRPr/>
            </a:pPr>
            <a:r>
              <a:rPr lang="es-ES" altLang="es-AR" dirty="0" smtClean="0">
                <a:solidFill>
                  <a:srgbClr val="0000FF"/>
                </a:solidFill>
              </a:rPr>
              <a:t>La </a:t>
            </a:r>
            <a:r>
              <a:rPr lang="es-ES" altLang="es-AR" b="1" dirty="0" smtClean="0">
                <a:solidFill>
                  <a:srgbClr val="0000FF"/>
                </a:solidFill>
              </a:rPr>
              <a:t>Ley de Educación 26. 206 </a:t>
            </a:r>
            <a:r>
              <a:rPr lang="es-ES" altLang="es-AR" dirty="0" smtClean="0">
                <a:solidFill>
                  <a:srgbClr val="0000FF"/>
                </a:solidFill>
              </a:rPr>
              <a:t>sancionada en el 2006, en particular en los </a:t>
            </a:r>
            <a:r>
              <a:rPr lang="es-ES" altLang="es-AR" b="1" dirty="0" smtClean="0">
                <a:solidFill>
                  <a:srgbClr val="0000FF"/>
                </a:solidFill>
              </a:rPr>
              <a:t>artículos 3 y el 92</a:t>
            </a:r>
            <a:r>
              <a:rPr lang="es-ES" altLang="es-AR" dirty="0" smtClean="0">
                <a:solidFill>
                  <a:srgbClr val="0000FF"/>
                </a:solidFill>
              </a:rPr>
              <a:t>. </a:t>
            </a:r>
          </a:p>
          <a:p>
            <a:pPr algn="just">
              <a:defRPr/>
            </a:pPr>
            <a:endParaRPr lang="es-ES" altLang="es-AR" sz="1000" dirty="0" smtClean="0">
              <a:solidFill>
                <a:srgbClr val="0000FF"/>
              </a:solidFill>
            </a:endParaRPr>
          </a:p>
          <a:p>
            <a:pPr algn="just">
              <a:defRPr/>
            </a:pPr>
            <a:endParaRPr lang="es-ES" altLang="es-AR" sz="1000" dirty="0" smtClean="0">
              <a:solidFill>
                <a:srgbClr val="0000FF"/>
              </a:solidFill>
            </a:endParaRPr>
          </a:p>
          <a:p>
            <a:pPr algn="just">
              <a:defRPr/>
            </a:pPr>
            <a:r>
              <a:rPr lang="es-ES" altLang="es-AR" dirty="0" smtClean="0">
                <a:solidFill>
                  <a:srgbClr val="0000FF"/>
                </a:solidFill>
              </a:rPr>
              <a:t>La </a:t>
            </a:r>
            <a:r>
              <a:rPr lang="es-ES" altLang="es-AR" b="1" dirty="0" smtClean="0">
                <a:solidFill>
                  <a:srgbClr val="0000FF"/>
                </a:solidFill>
              </a:rPr>
              <a:t>Resolución 80/09 del CFE aprueba el “Plan de enseñanza del Holocausto”</a:t>
            </a:r>
            <a:r>
              <a:rPr lang="es-ES" altLang="es-AR" dirty="0" smtClean="0">
                <a:solidFill>
                  <a:srgbClr val="0000FF"/>
                </a:solidFill>
              </a:rPr>
              <a:t>.</a:t>
            </a:r>
            <a:r>
              <a:rPr lang="es-ES" altLang="es-AR" dirty="0" smtClean="0">
                <a:solidFill>
                  <a:srgbClr val="0066FF"/>
                </a:solidFill>
              </a:rPr>
              <a:t> </a:t>
            </a:r>
          </a:p>
          <a:p>
            <a:pPr algn="just">
              <a:defRPr/>
            </a:pPr>
            <a:endParaRPr lang="es-ES" altLang="es-AR" dirty="0" smtClean="0">
              <a:solidFill>
                <a:srgbClr val="0000FF"/>
              </a:solidFill>
            </a:endParaRPr>
          </a:p>
          <a:p>
            <a:pPr algn="just">
              <a:defRPr/>
            </a:pPr>
            <a:r>
              <a:rPr lang="es-ES" altLang="es-AR" dirty="0" smtClean="0">
                <a:solidFill>
                  <a:srgbClr val="0000FF"/>
                </a:solidFill>
              </a:rPr>
              <a:t>El </a:t>
            </a:r>
            <a:r>
              <a:rPr lang="es-ES" altLang="es-AR" b="1" dirty="0" smtClean="0">
                <a:solidFill>
                  <a:srgbClr val="0000FF"/>
                </a:solidFill>
              </a:rPr>
              <a:t>Plan Nacional de Educación Obligatoria y Formación Docente 2012 -2016.</a:t>
            </a:r>
            <a:endParaRPr lang="es-ES" altLang="es-AR" dirty="0" smtClean="0">
              <a:solidFill>
                <a:srgbClr val="0066FF"/>
              </a:solidFill>
            </a:endParaRPr>
          </a:p>
          <a:p>
            <a:pPr algn="just">
              <a:defRPr/>
            </a:pPr>
            <a:endParaRPr lang="es-ES" altLang="es-AR" dirty="0" smtClean="0">
              <a:solidFill>
                <a:srgbClr val="0066FF"/>
              </a:solidFill>
            </a:endParaRPr>
          </a:p>
          <a:p>
            <a:pPr marL="0" indent="0" algn="just">
              <a:buFont typeface="Arial" charset="0"/>
              <a:buNone/>
              <a:defRPr/>
            </a:pPr>
            <a:endParaRPr lang="es-ES" altLang="es-AR" sz="2600" dirty="0">
              <a:solidFill>
                <a:srgbClr val="0066FF"/>
              </a:solidFill>
            </a:endParaRPr>
          </a:p>
          <a:p>
            <a:pPr>
              <a:defRPr/>
            </a:pPr>
            <a:endParaRPr lang="es-ES" altLang="es-AR" sz="2600" dirty="0" smtClean="0">
              <a:solidFill>
                <a:srgbClr val="0066FF"/>
              </a:solidFill>
            </a:endParaRPr>
          </a:p>
        </p:txBody>
      </p:sp>
      <p:pic>
        <p:nvPicPr>
          <p:cNvPr id="3075"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spTree>
  </p:cSld>
  <p:clrMapOvr>
    <a:masterClrMapping/>
  </p:clrMapOvr>
  <p:transition spd="med" advTm="3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idx="4294967295"/>
          </p:nvPr>
        </p:nvSpPr>
        <p:spPr/>
        <p:txBody>
          <a:bodyPr/>
          <a:lstStyle/>
          <a:p>
            <a:r>
              <a:rPr lang="es-ES" altLang="es-AR" sz="4600" b="1" u="sng" smtClean="0">
                <a:solidFill>
                  <a:srgbClr val="0000FF"/>
                </a:solidFill>
              </a:rPr>
              <a:t>Ejes de trabajo</a:t>
            </a:r>
            <a:r>
              <a:rPr lang="es-ES" altLang="es-AR" b="1" smtClean="0"/>
              <a:t> </a:t>
            </a:r>
          </a:p>
        </p:txBody>
      </p:sp>
      <p:sp>
        <p:nvSpPr>
          <p:cNvPr id="4099" name="Rectangle 3"/>
          <p:cNvSpPr>
            <a:spLocks noGrp="1"/>
          </p:cNvSpPr>
          <p:nvPr>
            <p:ph type="body" idx="4294967295"/>
          </p:nvPr>
        </p:nvSpPr>
        <p:spPr/>
        <p:txBody>
          <a:bodyPr/>
          <a:lstStyle/>
          <a:p>
            <a:pPr>
              <a:buFontTx/>
              <a:buChar char="-"/>
            </a:pPr>
            <a:r>
              <a:rPr lang="es-ES" altLang="es-AR" sz="3400" b="1" i="1" smtClean="0">
                <a:solidFill>
                  <a:srgbClr val="0000FF"/>
                </a:solidFill>
              </a:rPr>
              <a:t>Enseñanza del Holocausto y otros genocidios </a:t>
            </a:r>
          </a:p>
          <a:p>
            <a:pPr>
              <a:buFontTx/>
              <a:buChar char="-"/>
            </a:pPr>
            <a:endParaRPr lang="es-ES" altLang="es-AR" sz="3400" b="1" i="1" smtClean="0">
              <a:solidFill>
                <a:srgbClr val="0000FF"/>
              </a:solidFill>
            </a:endParaRPr>
          </a:p>
          <a:p>
            <a:pPr>
              <a:buFontTx/>
              <a:buChar char="-"/>
            </a:pPr>
            <a:r>
              <a:rPr lang="es-ES" altLang="es-AR" sz="3400" b="1" i="1" smtClean="0">
                <a:solidFill>
                  <a:srgbClr val="0000FF"/>
                </a:solidFill>
              </a:rPr>
              <a:t>Memorias de la dictadura: el Terrorismo de Estado en Argentina</a:t>
            </a:r>
          </a:p>
          <a:p>
            <a:pPr>
              <a:buFontTx/>
              <a:buChar char="-"/>
            </a:pPr>
            <a:endParaRPr lang="es-ES" altLang="es-AR" sz="3400" b="1" i="1" smtClean="0">
              <a:solidFill>
                <a:srgbClr val="0000FF"/>
              </a:solidFill>
            </a:endParaRPr>
          </a:p>
          <a:p>
            <a:pPr>
              <a:buFontTx/>
              <a:buChar char="-"/>
            </a:pPr>
            <a:r>
              <a:rPr lang="es-ES" altLang="es-AR" sz="3400" b="1" i="1" smtClean="0">
                <a:solidFill>
                  <a:srgbClr val="0000FF"/>
                </a:solidFill>
              </a:rPr>
              <a:t>Malvinas: Memoria, Soberanía y Democracia</a:t>
            </a:r>
            <a:r>
              <a:rPr lang="es-ES" altLang="es-AR" sz="3600" b="1" i="1" smtClean="0">
                <a:solidFill>
                  <a:srgbClr val="0000FF"/>
                </a:solidFill>
              </a:rPr>
              <a:t> </a:t>
            </a:r>
          </a:p>
        </p:txBody>
      </p:sp>
      <p:pic>
        <p:nvPicPr>
          <p:cNvPr id="4100" name="Picture 4"/>
          <p:cNvPicPr>
            <a:picLocks noChangeAspect="1" noChangeArrowheads="1"/>
          </p:cNvPicPr>
          <p:nvPr/>
        </p:nvPicPr>
        <p:blipFill>
          <a:blip r:embed="rId2"/>
          <a:srcRect/>
          <a:stretch>
            <a:fillRect/>
          </a:stretch>
        </p:blipFill>
        <p:spPr bwMode="auto">
          <a:xfrm>
            <a:off x="-1588" y="6327775"/>
            <a:ext cx="9245601" cy="530225"/>
          </a:xfrm>
          <a:prstGeom prst="rect">
            <a:avLst/>
          </a:prstGeom>
          <a:noFill/>
          <a:ln w="9525">
            <a:noFill/>
            <a:miter lim="800000"/>
            <a:headEnd/>
            <a:tailEnd/>
          </a:ln>
        </p:spPr>
      </p:pic>
    </p:spTree>
  </p:cSld>
  <p:clrMapOvr>
    <a:masterClrMapping/>
  </p:clrMapOvr>
  <p:transition spd="med" advTm="3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idx="4294967295"/>
          </p:nvPr>
        </p:nvSpPr>
        <p:spPr>
          <a:xfrm>
            <a:off x="468313" y="0"/>
            <a:ext cx="8229600" cy="1143000"/>
          </a:xfrm>
        </p:spPr>
        <p:txBody>
          <a:bodyPr/>
          <a:lstStyle/>
          <a:p>
            <a:pPr algn="l"/>
            <a:r>
              <a:rPr lang="es-ES" altLang="es-AR" u="sng" smtClean="0">
                <a:solidFill>
                  <a:srgbClr val="0000FF"/>
                </a:solidFill>
              </a:rPr>
              <a:t>Líneas de acción</a:t>
            </a:r>
          </a:p>
        </p:txBody>
      </p:sp>
      <p:sp>
        <p:nvSpPr>
          <p:cNvPr id="5123" name="Rectangle 3"/>
          <p:cNvSpPr>
            <a:spLocks noGrp="1"/>
          </p:cNvSpPr>
          <p:nvPr>
            <p:ph type="body" idx="4294967295"/>
          </p:nvPr>
        </p:nvSpPr>
        <p:spPr>
          <a:xfrm>
            <a:off x="468313" y="1125538"/>
            <a:ext cx="8229600" cy="4525962"/>
          </a:xfrm>
        </p:spPr>
        <p:txBody>
          <a:bodyPr/>
          <a:lstStyle/>
          <a:p>
            <a:pPr>
              <a:buFont typeface="Arial" charset="0"/>
              <a:buNone/>
            </a:pPr>
            <a:r>
              <a:rPr lang="es-ES" altLang="es-AR" sz="2000" smtClean="0">
                <a:solidFill>
                  <a:srgbClr val="0066FF"/>
                </a:solidFill>
              </a:rPr>
              <a:t>	</a:t>
            </a:r>
            <a:r>
              <a:rPr lang="es-ES" altLang="es-AR" sz="2000" smtClean="0">
                <a:solidFill>
                  <a:srgbClr val="0000FF"/>
                </a:solidFill>
              </a:rPr>
              <a:t>El </a:t>
            </a:r>
            <a:r>
              <a:rPr lang="es-ES" altLang="es-AR" sz="2000" b="1" smtClean="0">
                <a:solidFill>
                  <a:srgbClr val="0000FF"/>
                </a:solidFill>
              </a:rPr>
              <a:t>Programa Educación y Memoria </a:t>
            </a:r>
            <a:r>
              <a:rPr lang="es-ES" altLang="es-AR" sz="2000" smtClean="0">
                <a:solidFill>
                  <a:srgbClr val="0000FF"/>
                </a:solidFill>
              </a:rPr>
              <a:t>del Ministerio de Educación de la Nación tiene como objetivo general consolidar una política educativa que promueva la enseñanza de los temas de memoria en todas las escuelas del país. Para esto se propone, con el acompañamiento de la Red Nacional, una serie de objetivos específicos:</a:t>
            </a:r>
            <a:endParaRPr lang="es-ES" altLang="es-AR" sz="2000" b="1" smtClean="0">
              <a:solidFill>
                <a:srgbClr val="0000FF"/>
              </a:solidFill>
            </a:endParaRPr>
          </a:p>
          <a:p>
            <a:r>
              <a:rPr lang="es-ES" altLang="es-AR" sz="2600" b="1" smtClean="0">
                <a:solidFill>
                  <a:srgbClr val="0000FF"/>
                </a:solidFill>
              </a:rPr>
              <a:t>Consolidar una Red Nacional de Educación y Memoria; </a:t>
            </a:r>
            <a:endParaRPr lang="es-AR" altLang="es-AR" sz="2600" b="1" smtClean="0">
              <a:solidFill>
                <a:srgbClr val="0000FF"/>
              </a:solidFill>
            </a:endParaRPr>
          </a:p>
          <a:p>
            <a:r>
              <a:rPr lang="es-AR" altLang="es-AR" sz="2600" b="1" smtClean="0">
                <a:solidFill>
                  <a:srgbClr val="0000FF"/>
                </a:solidFill>
              </a:rPr>
              <a:t>Producir y difundir materiales educativos;  </a:t>
            </a:r>
          </a:p>
          <a:p>
            <a:r>
              <a:rPr lang="es-AR" altLang="es-AR" sz="2600" b="1" smtClean="0">
                <a:solidFill>
                  <a:srgbClr val="0000FF"/>
                </a:solidFill>
              </a:rPr>
              <a:t>Brindar formación docente inicial y continua;  </a:t>
            </a:r>
          </a:p>
          <a:p>
            <a:r>
              <a:rPr lang="es-AR" altLang="es-AR" sz="2600" b="1" smtClean="0">
                <a:solidFill>
                  <a:srgbClr val="0000FF"/>
                </a:solidFill>
              </a:rPr>
              <a:t>Trabajar en el desarrollo curricular las problemáticas del pasado reciente,  </a:t>
            </a:r>
            <a:endParaRPr lang="es-ES" altLang="es-AR" sz="2600" b="1" smtClean="0">
              <a:solidFill>
                <a:srgbClr val="0000FF"/>
              </a:solidFill>
            </a:endParaRPr>
          </a:p>
        </p:txBody>
      </p:sp>
      <p:pic>
        <p:nvPicPr>
          <p:cNvPr id="5124"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spTree>
  </p:cSld>
  <p:clrMapOvr>
    <a:masterClrMapping/>
  </p:clrMapOvr>
  <p:transition spd="med" advTm="3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a:xfrm>
            <a:off x="0" y="200025"/>
            <a:ext cx="9144000" cy="727075"/>
          </a:xfrm>
        </p:spPr>
        <p:txBody>
          <a:bodyPr/>
          <a:lstStyle/>
          <a:p>
            <a:r>
              <a:rPr lang="es-ES" altLang="es-AR" sz="4000" b="1" u="sng" smtClean="0">
                <a:solidFill>
                  <a:srgbClr val="0000FF"/>
                </a:solidFill>
              </a:rPr>
              <a:t>Red Nacional de Educación y Memoria</a:t>
            </a:r>
            <a:br>
              <a:rPr lang="es-ES" altLang="es-AR" sz="4000" b="1" u="sng" smtClean="0">
                <a:solidFill>
                  <a:srgbClr val="0000FF"/>
                </a:solidFill>
              </a:rPr>
            </a:br>
            <a:endParaRPr lang="es-ES" altLang="es-AR" sz="4000" b="1" u="sng" smtClean="0">
              <a:solidFill>
                <a:srgbClr val="0000FF"/>
              </a:solidFill>
            </a:endParaRPr>
          </a:p>
        </p:txBody>
      </p:sp>
      <p:pic>
        <p:nvPicPr>
          <p:cNvPr id="6147"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sp>
        <p:nvSpPr>
          <p:cNvPr id="3" name="2 CuadroTexto"/>
          <p:cNvSpPr txBox="1"/>
          <p:nvPr/>
        </p:nvSpPr>
        <p:spPr>
          <a:xfrm>
            <a:off x="212725" y="601663"/>
            <a:ext cx="9018588" cy="8048625"/>
          </a:xfrm>
          <a:prstGeom prst="rect">
            <a:avLst/>
          </a:prstGeom>
          <a:noFill/>
        </p:spPr>
        <p:txBody>
          <a:bodyPr>
            <a:spAutoFit/>
          </a:bodyPr>
          <a:lstStyle/>
          <a:p>
            <a:pPr marL="285750" indent="-285750" algn="just">
              <a:buFont typeface="Arial" pitchFamily="34" charset="0"/>
              <a:buChar char="•"/>
              <a:defRPr/>
            </a:pPr>
            <a:endParaRPr lang="es-ES" altLang="es-AR" sz="1900" dirty="0">
              <a:solidFill>
                <a:srgbClr val="0000FF"/>
              </a:solidFill>
            </a:endParaRPr>
          </a:p>
          <a:p>
            <a:pPr marL="285750" indent="-285750" algn="just">
              <a:buFont typeface="Arial" pitchFamily="34" charset="0"/>
              <a:buChar char="•"/>
              <a:defRPr/>
            </a:pPr>
            <a:r>
              <a:rPr lang="es-ES" altLang="es-AR" sz="1900" dirty="0">
                <a:solidFill>
                  <a:srgbClr val="0000FF"/>
                </a:solidFill>
              </a:rPr>
              <a:t>Creada por la </a:t>
            </a:r>
            <a:r>
              <a:rPr lang="es-ES" altLang="es-AR" sz="1900" b="1" dirty="0">
                <a:solidFill>
                  <a:srgbClr val="0000FF"/>
                </a:solidFill>
              </a:rPr>
              <a:t>Resolución 80/09 del CFE.</a:t>
            </a:r>
            <a:endParaRPr lang="es-ES" altLang="es-AR" sz="1900" dirty="0">
              <a:solidFill>
                <a:srgbClr val="0066FF"/>
              </a:solidFill>
            </a:endParaRPr>
          </a:p>
          <a:p>
            <a:pPr marL="285750" indent="-285750" algn="just">
              <a:buFont typeface="Arial" pitchFamily="34" charset="0"/>
              <a:buChar char="•"/>
              <a:defRPr/>
            </a:pPr>
            <a:endParaRPr lang="es-AR" sz="1000" dirty="0">
              <a:solidFill>
                <a:srgbClr val="0000FF"/>
              </a:solidFill>
            </a:endParaRPr>
          </a:p>
          <a:p>
            <a:pPr marL="285750" indent="-285750" algn="just">
              <a:buFont typeface="Arial" pitchFamily="34" charset="0"/>
              <a:buChar char="•"/>
              <a:defRPr/>
            </a:pPr>
            <a:r>
              <a:rPr lang="es-AR" sz="1900" dirty="0">
                <a:solidFill>
                  <a:srgbClr val="0000FF"/>
                </a:solidFill>
              </a:rPr>
              <a:t>Conformada en </a:t>
            </a:r>
            <a:r>
              <a:rPr lang="es-AR" sz="1900" b="1" dirty="0">
                <a:solidFill>
                  <a:srgbClr val="0000FF"/>
                </a:solidFill>
              </a:rPr>
              <a:t>octubre de 2009 </a:t>
            </a:r>
            <a:r>
              <a:rPr lang="es-AR" sz="1900" dirty="0">
                <a:solidFill>
                  <a:srgbClr val="0000FF"/>
                </a:solidFill>
              </a:rPr>
              <a:t>con la realización el Primer Encuentro de Referentes provinciales en el marco de la </a:t>
            </a:r>
            <a:r>
              <a:rPr lang="es-AR" sz="1900" b="1" i="1" dirty="0">
                <a:solidFill>
                  <a:srgbClr val="0000FF"/>
                </a:solidFill>
              </a:rPr>
              <a:t>Jornada sobre Memoria, Educación e Investigación del Holocausto. </a:t>
            </a:r>
          </a:p>
          <a:p>
            <a:pPr marL="285750" indent="-285750" algn="just">
              <a:buFont typeface="Arial" pitchFamily="34" charset="0"/>
              <a:buChar char="•"/>
              <a:defRPr/>
            </a:pPr>
            <a:endParaRPr lang="es-AR" sz="1000" dirty="0">
              <a:solidFill>
                <a:srgbClr val="0000FF"/>
              </a:solidFill>
            </a:endParaRPr>
          </a:p>
          <a:p>
            <a:pPr marL="285750" indent="-285750" algn="just">
              <a:buFont typeface="Arial" pitchFamily="34" charset="0"/>
              <a:buChar char="•"/>
              <a:defRPr/>
            </a:pPr>
            <a:r>
              <a:rPr lang="es-AR" sz="1900" dirty="0">
                <a:solidFill>
                  <a:srgbClr val="0000FF"/>
                </a:solidFill>
              </a:rPr>
              <a:t> El </a:t>
            </a:r>
            <a:r>
              <a:rPr lang="es-AR" sz="1900" b="1" dirty="0">
                <a:solidFill>
                  <a:srgbClr val="0000FF"/>
                </a:solidFill>
              </a:rPr>
              <a:t>objetivo</a:t>
            </a:r>
            <a:r>
              <a:rPr lang="es-AR" sz="1900" dirty="0">
                <a:solidFill>
                  <a:srgbClr val="0000FF"/>
                </a:solidFill>
              </a:rPr>
              <a:t> de la Red es </a:t>
            </a:r>
            <a:r>
              <a:rPr lang="es-AR" sz="1900" b="1" dirty="0">
                <a:solidFill>
                  <a:srgbClr val="0000FF"/>
                </a:solidFill>
              </a:rPr>
              <a:t>consolidar, ampliar y sostener una política educativa de memoria a nivel nacional. </a:t>
            </a:r>
          </a:p>
          <a:p>
            <a:pPr marL="285750" indent="-285750" algn="just">
              <a:buFont typeface="Arial" pitchFamily="34" charset="0"/>
              <a:buChar char="•"/>
              <a:defRPr/>
            </a:pPr>
            <a:endParaRPr lang="es-AR" sz="1000" b="1" dirty="0">
              <a:solidFill>
                <a:srgbClr val="0000FF"/>
              </a:solidFill>
            </a:endParaRPr>
          </a:p>
          <a:p>
            <a:pPr marL="285750" indent="-285750" algn="just">
              <a:buFont typeface="Arial" pitchFamily="34" charset="0"/>
              <a:buChar char="•"/>
              <a:defRPr/>
            </a:pPr>
            <a:r>
              <a:rPr lang="es-AR" sz="1900" dirty="0">
                <a:solidFill>
                  <a:srgbClr val="0000FF"/>
                </a:solidFill>
              </a:rPr>
              <a:t>Desde su conformación hasta el presente, la Red desarrolló diferentes </a:t>
            </a:r>
            <a:r>
              <a:rPr lang="es-AR" sz="1900" b="1" dirty="0">
                <a:solidFill>
                  <a:srgbClr val="0000FF"/>
                </a:solidFill>
              </a:rPr>
              <a:t>acciones</a:t>
            </a:r>
            <a:r>
              <a:rPr lang="es-AR" sz="1900" dirty="0">
                <a:solidFill>
                  <a:srgbClr val="0000FF"/>
                </a:solidFill>
              </a:rPr>
              <a:t> en las distintas provincias argentinas:</a:t>
            </a:r>
          </a:p>
          <a:p>
            <a:pPr marL="1657350" lvl="3" indent="-285750" algn="just">
              <a:buFont typeface="Arial" pitchFamily="34" charset="0"/>
              <a:buChar char="•"/>
              <a:defRPr/>
            </a:pPr>
            <a:r>
              <a:rPr lang="es-AR" sz="1900" dirty="0">
                <a:solidFill>
                  <a:srgbClr val="0000FF"/>
                </a:solidFill>
              </a:rPr>
              <a:t>Difusión, acompañamiento y distribución de materiales específicos para la enseñanza de los temas de memoria;</a:t>
            </a:r>
          </a:p>
          <a:p>
            <a:pPr marL="1657350" lvl="3" indent="-285750" algn="just">
              <a:buFont typeface="Arial" pitchFamily="34" charset="0"/>
              <a:buChar char="•"/>
              <a:defRPr/>
            </a:pPr>
            <a:r>
              <a:rPr lang="es-AR" sz="1900" dirty="0">
                <a:solidFill>
                  <a:srgbClr val="0000FF"/>
                </a:solidFill>
              </a:rPr>
              <a:t>Encuentros de formación docente; </a:t>
            </a:r>
          </a:p>
          <a:p>
            <a:pPr marL="1657350" lvl="3" indent="-285750" algn="just">
              <a:buFont typeface="Arial" pitchFamily="34" charset="0"/>
              <a:buChar char="•"/>
              <a:defRPr/>
            </a:pPr>
            <a:r>
              <a:rPr lang="es-AR" sz="1900" dirty="0">
                <a:solidFill>
                  <a:srgbClr val="0000FF"/>
                </a:solidFill>
              </a:rPr>
              <a:t>Intercambio de experiencias de enseñanza; </a:t>
            </a:r>
          </a:p>
          <a:p>
            <a:pPr marL="1657350" lvl="3" indent="-285750" algn="just">
              <a:buFont typeface="Arial" pitchFamily="34" charset="0"/>
              <a:buChar char="•"/>
              <a:defRPr/>
            </a:pPr>
            <a:r>
              <a:rPr lang="es-AR" sz="1900" dirty="0">
                <a:solidFill>
                  <a:srgbClr val="0000FF"/>
                </a:solidFill>
              </a:rPr>
              <a:t>Reuniones con equipos técnicos provinciales para la realización de acciones conjuntas; </a:t>
            </a:r>
          </a:p>
          <a:p>
            <a:pPr marL="1657350" lvl="3" indent="-285750" algn="just">
              <a:buFont typeface="Arial" pitchFamily="34" charset="0"/>
              <a:buChar char="•"/>
              <a:defRPr/>
            </a:pPr>
            <a:r>
              <a:rPr lang="es-AR" sz="1900" dirty="0">
                <a:solidFill>
                  <a:srgbClr val="0000FF"/>
                </a:solidFill>
              </a:rPr>
              <a:t>relevamiento del estado de situación de las provincias en torno a temáticas de memoria y realizó cuatro encuentros nacionales de formación e intercambio para los referentes de la red.</a:t>
            </a:r>
          </a:p>
          <a:p>
            <a:pPr algn="just">
              <a:defRPr/>
            </a:pPr>
            <a:r>
              <a:rPr lang="es-AR" sz="1900" dirty="0"/>
              <a:t> </a:t>
            </a:r>
          </a:p>
          <a:p>
            <a:pPr marL="285750" indent="-285750">
              <a:buFont typeface="Arial" panose="020B0604020202020204" pitchFamily="34" charset="0"/>
              <a:buChar char="•"/>
              <a:defRPr/>
            </a:pPr>
            <a:endParaRPr lang="es-AR" dirty="0"/>
          </a:p>
          <a:p>
            <a:pPr marL="285750" indent="-285750">
              <a:buFont typeface="Arial" panose="020B0604020202020204" pitchFamily="34" charset="0"/>
              <a:buChar char="•"/>
              <a:defRPr/>
            </a:pPr>
            <a:endParaRPr lang="es-AR" dirty="0"/>
          </a:p>
          <a:p>
            <a:pPr marL="285750" indent="-285750">
              <a:buFont typeface="Arial" panose="020B0604020202020204" pitchFamily="34" charset="0"/>
              <a:buChar char="•"/>
              <a:defRPr/>
            </a:pPr>
            <a:endParaRPr lang="es-AR" dirty="0"/>
          </a:p>
          <a:p>
            <a:pPr marL="285750" indent="-285750">
              <a:buFont typeface="Arial" panose="020B0604020202020204" pitchFamily="34" charset="0"/>
              <a:buChar char="•"/>
              <a:defRPr/>
            </a:pPr>
            <a:endParaRPr lang="es-AR" dirty="0"/>
          </a:p>
          <a:p>
            <a:pPr marL="285750" indent="-285750">
              <a:buFont typeface="Arial" panose="020B0604020202020204" pitchFamily="34" charset="0"/>
              <a:buChar char="•"/>
              <a:defRPr/>
            </a:pPr>
            <a:endParaRPr lang="es-AR" dirty="0"/>
          </a:p>
          <a:p>
            <a:pPr marL="285750" indent="-285750">
              <a:buFont typeface="Arial" panose="020B0604020202020204" pitchFamily="34" charset="0"/>
              <a:buChar char="•"/>
              <a:defRPr/>
            </a:pPr>
            <a:endParaRPr lang="es-AR" dirty="0"/>
          </a:p>
          <a:p>
            <a:pPr>
              <a:defRPr/>
            </a:pPr>
            <a:endParaRPr lang="es-AR" dirty="0"/>
          </a:p>
        </p:txBody>
      </p:sp>
    </p:spTree>
  </p:cSld>
  <p:clrMapOvr>
    <a:masterClrMapping/>
  </p:clrMapOvr>
  <p:transition spd="med" advTm="3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468313" y="0"/>
            <a:ext cx="8229600" cy="1143000"/>
          </a:xfrm>
        </p:spPr>
        <p:txBody>
          <a:bodyPr/>
          <a:lstStyle/>
          <a:p>
            <a:pPr algn="l"/>
            <a:r>
              <a:rPr lang="es-ES" altLang="es-AR" u="sng" smtClean="0">
                <a:solidFill>
                  <a:srgbClr val="0000FF"/>
                </a:solidFill>
              </a:rPr>
              <a:t>Materiales Educativos Holocausto</a:t>
            </a:r>
          </a:p>
        </p:txBody>
      </p:sp>
      <p:pic>
        <p:nvPicPr>
          <p:cNvPr id="7171"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pic>
        <p:nvPicPr>
          <p:cNvPr id="7172" name="Picture 5"/>
          <p:cNvPicPr>
            <a:picLocks noChangeAspect="1" noChangeArrowheads="1"/>
          </p:cNvPicPr>
          <p:nvPr>
            <p:ph type="body" idx="4294967295"/>
          </p:nvPr>
        </p:nvPicPr>
        <p:blipFill>
          <a:blip r:embed="rId3"/>
          <a:srcRect/>
          <a:stretch>
            <a:fillRect/>
          </a:stretch>
        </p:blipFill>
        <p:spPr>
          <a:xfrm>
            <a:off x="1069975" y="1143000"/>
            <a:ext cx="2587625" cy="1831975"/>
          </a:xfrm>
          <a:noFill/>
        </p:spPr>
      </p:pic>
      <p:pic>
        <p:nvPicPr>
          <p:cNvPr id="7173" name="Picture 6"/>
          <p:cNvPicPr>
            <a:picLocks noChangeAspect="1" noChangeArrowheads="1"/>
          </p:cNvPicPr>
          <p:nvPr/>
        </p:nvPicPr>
        <p:blipFill>
          <a:blip r:embed="rId4"/>
          <a:srcRect/>
          <a:stretch>
            <a:fillRect/>
          </a:stretch>
        </p:blipFill>
        <p:spPr bwMode="auto">
          <a:xfrm>
            <a:off x="4821238" y="1149350"/>
            <a:ext cx="2614612" cy="1825625"/>
          </a:xfrm>
          <a:prstGeom prst="rect">
            <a:avLst/>
          </a:prstGeom>
          <a:noFill/>
          <a:ln w="9525">
            <a:noFill/>
            <a:miter lim="800000"/>
            <a:headEnd/>
            <a:tailEnd/>
          </a:ln>
        </p:spPr>
      </p:pic>
      <p:pic>
        <p:nvPicPr>
          <p:cNvPr id="7174" name="Picture 7"/>
          <p:cNvPicPr>
            <a:picLocks noChangeAspect="1" noChangeArrowheads="1"/>
          </p:cNvPicPr>
          <p:nvPr/>
        </p:nvPicPr>
        <p:blipFill>
          <a:blip r:embed="rId5"/>
          <a:srcRect/>
          <a:stretch>
            <a:fillRect/>
          </a:stretch>
        </p:blipFill>
        <p:spPr bwMode="auto">
          <a:xfrm>
            <a:off x="1069975" y="3735388"/>
            <a:ext cx="2305050" cy="1624012"/>
          </a:xfrm>
          <a:prstGeom prst="rect">
            <a:avLst/>
          </a:prstGeom>
          <a:noFill/>
          <a:ln w="9525">
            <a:noFill/>
            <a:miter lim="800000"/>
            <a:headEnd/>
            <a:tailEnd/>
          </a:ln>
        </p:spPr>
      </p:pic>
      <p:pic>
        <p:nvPicPr>
          <p:cNvPr id="7175" name="Picture 8" descr="Imagen1"/>
          <p:cNvPicPr>
            <a:picLocks noChangeAspect="1" noChangeArrowheads="1"/>
          </p:cNvPicPr>
          <p:nvPr/>
        </p:nvPicPr>
        <p:blipFill>
          <a:blip r:embed="rId6"/>
          <a:srcRect/>
          <a:stretch>
            <a:fillRect/>
          </a:stretch>
        </p:blipFill>
        <p:spPr bwMode="auto">
          <a:xfrm>
            <a:off x="4821238" y="3586163"/>
            <a:ext cx="2451100" cy="1584325"/>
          </a:xfrm>
          <a:prstGeom prst="rect">
            <a:avLst/>
          </a:prstGeom>
          <a:noFill/>
          <a:ln w="9525">
            <a:noFill/>
            <a:miter lim="800000"/>
            <a:headEnd/>
            <a:tailEnd/>
          </a:ln>
        </p:spPr>
      </p:pic>
    </p:spTree>
  </p:cSld>
  <p:clrMapOvr>
    <a:masterClrMapping/>
  </p:clrMapOvr>
  <p:transition spd="med" advTm="3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468313" y="0"/>
            <a:ext cx="8229600" cy="1143000"/>
          </a:xfrm>
        </p:spPr>
        <p:txBody>
          <a:bodyPr/>
          <a:lstStyle/>
          <a:p>
            <a:pPr algn="l"/>
            <a:r>
              <a:rPr lang="es-ES" altLang="es-AR" u="sng" smtClean="0">
                <a:solidFill>
                  <a:srgbClr val="0000FF"/>
                </a:solidFill>
              </a:rPr>
              <a:t>Materiales Educativos Holocausto</a:t>
            </a:r>
          </a:p>
        </p:txBody>
      </p:sp>
      <p:pic>
        <p:nvPicPr>
          <p:cNvPr id="8195"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pic>
        <p:nvPicPr>
          <p:cNvPr id="8196" name="Picture 2" descr="C:\Users\ME\Desktop\Daiana\Tapa holocausto.JPG"/>
          <p:cNvPicPr>
            <a:picLocks noChangeAspect="1" noChangeArrowheads="1"/>
          </p:cNvPicPr>
          <p:nvPr/>
        </p:nvPicPr>
        <p:blipFill>
          <a:blip r:embed="rId3"/>
          <a:srcRect/>
          <a:stretch>
            <a:fillRect/>
          </a:stretch>
        </p:blipFill>
        <p:spPr bwMode="auto">
          <a:xfrm>
            <a:off x="455613" y="1277938"/>
            <a:ext cx="3240087" cy="4594225"/>
          </a:xfrm>
          <a:prstGeom prst="rect">
            <a:avLst/>
          </a:prstGeom>
          <a:noFill/>
          <a:ln w="9525">
            <a:noFill/>
            <a:miter lim="800000"/>
            <a:headEnd/>
            <a:tailEnd/>
          </a:ln>
        </p:spPr>
      </p:pic>
      <p:pic>
        <p:nvPicPr>
          <p:cNvPr id="8197" name="Picture 3" descr="C:\Users\ME\Desktop\Daiana\Tapa OEA.JPG"/>
          <p:cNvPicPr>
            <a:picLocks noChangeAspect="1" noChangeArrowheads="1"/>
          </p:cNvPicPr>
          <p:nvPr/>
        </p:nvPicPr>
        <p:blipFill>
          <a:blip r:embed="rId4"/>
          <a:srcRect/>
          <a:stretch>
            <a:fillRect/>
          </a:stretch>
        </p:blipFill>
        <p:spPr bwMode="auto">
          <a:xfrm>
            <a:off x="5511800" y="1277938"/>
            <a:ext cx="3186113" cy="4679950"/>
          </a:xfrm>
          <a:prstGeom prst="rect">
            <a:avLst/>
          </a:prstGeom>
          <a:noFill/>
          <a:ln w="9525">
            <a:noFill/>
            <a:miter lim="800000"/>
            <a:headEnd/>
            <a:tailEnd/>
          </a:ln>
        </p:spPr>
      </p:pic>
    </p:spTree>
  </p:cSld>
  <p:clrMapOvr>
    <a:masterClrMapping/>
  </p:clrMapOvr>
  <p:transition spd="med" advTm="3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a:xfrm>
            <a:off x="468313" y="0"/>
            <a:ext cx="8229600" cy="1143000"/>
          </a:xfrm>
        </p:spPr>
        <p:txBody>
          <a:bodyPr/>
          <a:lstStyle/>
          <a:p>
            <a:pPr algn="l"/>
            <a:r>
              <a:rPr lang="es-ES" altLang="es-AR" sz="3200" b="1" u="sng" smtClean="0">
                <a:solidFill>
                  <a:srgbClr val="0000FF"/>
                </a:solidFill>
              </a:rPr>
              <a:t>Materiales Educativos Digitales en EDUCAR</a:t>
            </a:r>
          </a:p>
        </p:txBody>
      </p:sp>
      <p:pic>
        <p:nvPicPr>
          <p:cNvPr id="9219" name="Picture 4"/>
          <p:cNvPicPr>
            <a:picLocks noChangeAspect="1" noChangeArrowheads="1"/>
          </p:cNvPicPr>
          <p:nvPr/>
        </p:nvPicPr>
        <p:blipFill>
          <a:blip r:embed="rId2"/>
          <a:srcRect/>
          <a:stretch>
            <a:fillRect/>
          </a:stretch>
        </p:blipFill>
        <p:spPr bwMode="auto">
          <a:xfrm>
            <a:off x="0" y="6327775"/>
            <a:ext cx="9144000" cy="530225"/>
          </a:xfrm>
          <a:prstGeom prst="rect">
            <a:avLst/>
          </a:prstGeom>
          <a:noFill/>
          <a:ln w="9525">
            <a:noFill/>
            <a:miter lim="800000"/>
            <a:headEnd/>
            <a:tailEnd/>
          </a:ln>
        </p:spPr>
      </p:pic>
      <p:sp>
        <p:nvSpPr>
          <p:cNvPr id="9220" name="1 CuadroTexto"/>
          <p:cNvSpPr txBox="1">
            <a:spLocks noChangeArrowheads="1"/>
          </p:cNvSpPr>
          <p:nvPr/>
        </p:nvSpPr>
        <p:spPr bwMode="auto">
          <a:xfrm>
            <a:off x="468313" y="1403350"/>
            <a:ext cx="8375650" cy="4754563"/>
          </a:xfrm>
          <a:prstGeom prst="rect">
            <a:avLst/>
          </a:prstGeom>
          <a:noFill/>
          <a:ln w="9525">
            <a:noFill/>
            <a:miter lim="800000"/>
            <a:headEnd/>
            <a:tailEnd/>
          </a:ln>
        </p:spPr>
        <p:txBody>
          <a:bodyPr>
            <a:spAutoFit/>
          </a:bodyPr>
          <a:lstStyle/>
          <a:p>
            <a:pPr algn="just"/>
            <a:r>
              <a:rPr lang="es-AR" altLang="es-AR" sz="1900">
                <a:solidFill>
                  <a:srgbClr val="0000FF"/>
                </a:solidFill>
              </a:rPr>
              <a:t>- Material sobre el Día de la Convivencia en la Diversidad Cultural. Para el 19 de abril, en conmemoración del levantamiento del ghetto de Varsovia en 1943 y en recuerdo de las víctimas del Holocausto, el Ministerio de Educación publicó un material alusivo en Educ.ar, disponible en este enlace: </a:t>
            </a:r>
          </a:p>
          <a:p>
            <a:pPr algn="just"/>
            <a:endParaRPr lang="es-AR" altLang="es-AR" sz="1900" u="sng">
              <a:solidFill>
                <a:srgbClr val="0000FF"/>
              </a:solidFill>
              <a:hlinkClick r:id="rId3"/>
            </a:endParaRPr>
          </a:p>
          <a:p>
            <a:pPr algn="just"/>
            <a:r>
              <a:rPr lang="es-AR" altLang="es-AR" sz="1900" u="sng">
                <a:solidFill>
                  <a:srgbClr val="0000FF"/>
                </a:solidFill>
                <a:hlinkClick r:id="rId3"/>
              </a:rPr>
              <a:t>http://portal.educ.ar/debates/protagonistas/historia/dia-de-la-convivencia-en-la-di.php</a:t>
            </a:r>
            <a:endParaRPr lang="es-AR" altLang="es-AR" sz="1900" u="sng">
              <a:solidFill>
                <a:srgbClr val="0000FF"/>
              </a:solidFill>
            </a:endParaRPr>
          </a:p>
          <a:p>
            <a:pPr algn="just"/>
            <a:endParaRPr lang="es-AR" altLang="es-AR" sz="1900">
              <a:solidFill>
                <a:srgbClr val="0000FF"/>
              </a:solidFill>
            </a:endParaRPr>
          </a:p>
          <a:p>
            <a:pPr algn="just"/>
            <a:r>
              <a:rPr lang="es-AR" altLang="es-AR" sz="1900">
                <a:solidFill>
                  <a:srgbClr val="0000FF"/>
                </a:solidFill>
              </a:rPr>
              <a:t>- Material elaborado para trabajar en las escuelas sobre Genocidio Armenio, publicado en Educ.ar en el enlace: </a:t>
            </a:r>
            <a:r>
              <a:rPr lang="es-AR" altLang="es-AR" sz="1900">
                <a:solidFill>
                  <a:srgbClr val="0000FF"/>
                </a:solidFill>
                <a:hlinkClick r:id="rId4"/>
              </a:rPr>
              <a:t>h</a:t>
            </a:r>
            <a:r>
              <a:rPr lang="es-AR" altLang="es-AR" sz="1900" u="sng">
                <a:solidFill>
                  <a:srgbClr val="0000FF"/>
                </a:solidFill>
                <a:hlinkClick r:id="rId4"/>
              </a:rPr>
              <a:t>ttp://www.educ.ar/recursos/ver?rec_id=103461</a:t>
            </a:r>
            <a:r>
              <a:rPr lang="es-AR" altLang="es-AR" sz="1900">
                <a:solidFill>
                  <a:srgbClr val="0000FF"/>
                </a:solidFill>
              </a:rPr>
              <a:t> </a:t>
            </a:r>
          </a:p>
          <a:p>
            <a:pPr algn="just"/>
            <a:r>
              <a:rPr lang="es-AR" altLang="es-AR" sz="1900">
                <a:solidFill>
                  <a:srgbClr val="0000FF"/>
                </a:solidFill>
              </a:rPr>
              <a:t>Si bien el material fue pensado inicialmente para trabajar el 24 de abril “Día de      acción por la tolerancia y el respeto entre los pueblos en conmemoración del genocidio sufrido por el genocidio armenio” (Ley Nacional N° 26.199), se puede utilizar en cualquier momento del año para profundizar la temática.</a:t>
            </a:r>
          </a:p>
          <a:p>
            <a:endParaRPr lang="es-AR" altLang="es-AR"/>
          </a:p>
        </p:txBody>
      </p:sp>
    </p:spTree>
  </p:cSld>
  <p:clrMapOvr>
    <a:masterClrMapping/>
  </p:clrMapOvr>
  <p:transition spd="med" advTm="3000">
    <p:fade/>
  </p:transition>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1268</TotalTime>
  <Words>1211</Words>
  <Application>Microsoft Office PowerPoint</Application>
  <PresentationFormat>Presentación en pantalla (4:3)</PresentationFormat>
  <Paragraphs>137</Paragraphs>
  <Slides>18</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Calibri</vt:lpstr>
      <vt:lpstr>ＭＳ Ｐゴシック</vt:lpstr>
      <vt:lpstr>Arial</vt:lpstr>
      <vt:lpstr>Wingdings</vt:lpstr>
      <vt:lpstr>1_Tema de Office</vt:lpstr>
      <vt:lpstr>Diapositiva 1</vt:lpstr>
      <vt:lpstr>Políticas de Educación y Memoria  </vt:lpstr>
      <vt:lpstr>Diapositiva 3</vt:lpstr>
      <vt:lpstr>Ejes de trabajo </vt:lpstr>
      <vt:lpstr>Líneas de acción</vt:lpstr>
      <vt:lpstr>Red Nacional de Educación y Memoria </vt:lpstr>
      <vt:lpstr>Materiales Educativos Holocausto</vt:lpstr>
      <vt:lpstr>Materiales Educativos Holocausto</vt:lpstr>
      <vt:lpstr>Materiales Educativos Digitales en EDUCAR</vt:lpstr>
      <vt:lpstr>Estrategias de capacitación y formación docente </vt:lpstr>
      <vt:lpstr>Acompañamiento y participación en actividades de formación y difusión </vt:lpstr>
      <vt:lpstr>Diapositiva 12</vt:lpstr>
      <vt:lpstr>Desarrollo curricular </vt:lpstr>
      <vt:lpstr>Proceso de elaboración de nuevo material sobre la temática</vt:lpstr>
      <vt:lpstr>Estado de situación</vt:lpstr>
      <vt:lpstr>Preguntas</vt:lpstr>
      <vt:lpstr>Casos:</vt:lpstr>
      <vt:lpstr>Diapositiva 18</vt:lpstr>
    </vt:vector>
  </TitlesOfParts>
  <Company>Educ.ar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Furlino</dc:creator>
  <cp:lastModifiedBy>lbarcina</cp:lastModifiedBy>
  <cp:revision>46</cp:revision>
  <dcterms:created xsi:type="dcterms:W3CDTF">2012-03-30T04:21:29Z</dcterms:created>
  <dcterms:modified xsi:type="dcterms:W3CDTF">2013-08-15T15:56:12Z</dcterms:modified>
</cp:coreProperties>
</file>